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3" r:id="rId7"/>
    <p:sldId id="262" r:id="rId8"/>
    <p:sldId id="272" r:id="rId9"/>
    <p:sldId id="264" r:id="rId10"/>
    <p:sldId id="265" r:id="rId11"/>
    <p:sldId id="266" r:id="rId12"/>
    <p:sldId id="267" r:id="rId13"/>
    <p:sldId id="268" r:id="rId14"/>
    <p:sldId id="269" r:id="rId15"/>
    <p:sldId id="270" r:id="rId16"/>
    <p:sldId id="271" r:id="rId17"/>
    <p:sldId id="277" r:id="rId18"/>
    <p:sldId id="274" r:id="rId19"/>
    <p:sldId id="275" r:id="rId20"/>
    <p:sldId id="276"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C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37DE1-132D-45BB-9184-D72444FA5279}"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7DE1-132D-45BB-9184-D72444FA5279}"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7DE1-132D-45BB-9184-D72444FA5279}"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7DE1-132D-45BB-9184-D72444FA5279}"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37DE1-132D-45BB-9184-D72444FA5279}"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37DE1-132D-45BB-9184-D72444FA5279}"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37DE1-132D-45BB-9184-D72444FA5279}"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37DE1-132D-45BB-9184-D72444FA5279}"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37DE1-132D-45BB-9184-D72444FA5279}"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37DE1-132D-45BB-9184-D72444FA5279}"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37DE1-132D-45BB-9184-D72444FA5279}"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71F71-67DA-491C-A4E2-7428F3F424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37DE1-132D-45BB-9184-D72444FA5279}" type="datetimeFigureOut">
              <a:rPr lang="en-US" smtClean="0"/>
              <a:pPr/>
              <a:t>4/12/2011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71F71-67DA-491C-A4E2-7428F3F424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2362200"/>
            <a:ext cx="8229600" cy="123110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fontAlgn="base">
              <a:spcBef>
                <a:spcPct val="0"/>
              </a:spcBef>
              <a:spcAft>
                <a:spcPct val="0"/>
              </a:spcAft>
            </a:pPr>
            <a:r>
              <a:rPr kumimoji="0" lang="en-US" sz="20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Sweet Nothings and the</a:t>
            </a:r>
            <a:r>
              <a:rPr kumimoji="0" lang="en-US" sz="2000" b="1" i="0" u="none" strike="noStrike" cap="none" normalizeH="0" dirty="0" smtClean="0">
                <a:ln>
                  <a:noFill/>
                </a:ln>
                <a:solidFill>
                  <a:schemeClr val="bg1"/>
                </a:solidFill>
                <a:effectLst/>
                <a:latin typeface="Arial Black" pitchFamily="34" charset="0"/>
                <a:ea typeface="Calibri" pitchFamily="34" charset="0"/>
                <a:cs typeface="Times New Roman" pitchFamily="18" charset="0"/>
              </a:rPr>
              <a:t> Sweet Truth: </a:t>
            </a:r>
            <a:r>
              <a:rPr kumimoji="0" lang="en-US" sz="20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The no-calorie, chemically engineered sweetener Splenda is unfit for public distribution and consumption</a:t>
            </a:r>
          </a:p>
          <a:p>
            <a:pPr lvl="0" algn="ctr" fontAlgn="base">
              <a:spcBef>
                <a:spcPct val="0"/>
              </a:spcBef>
              <a:spcAft>
                <a:spcPct val="0"/>
              </a:spcAft>
            </a:pPr>
            <a:r>
              <a:rPr lang="en-US" sz="1400" b="1" dirty="0" smtClean="0">
                <a:solidFill>
                  <a:schemeClr val="bg1"/>
                </a:solidFill>
                <a:latin typeface="Arial Black" pitchFamily="34" charset="0"/>
                <a:cs typeface="Times New Roman" pitchFamily="18" charset="0"/>
              </a:rPr>
              <a:t>By Kate Wing</a:t>
            </a:r>
            <a:endParaRPr kumimoji="0" lang="en-US" sz="1400" b="0" i="0" u="none" strike="noStrike" cap="none" normalizeH="0" baseline="0" dirty="0" smtClean="0">
              <a:ln>
                <a:noFill/>
              </a:ln>
              <a:solidFill>
                <a:schemeClr val="bg1"/>
              </a:solidFill>
              <a:effectLst/>
              <a:latin typeface="Arial Black" pitchFamily="34" charset="0"/>
              <a:cs typeface="Arial" pitchFamily="34" charset="0"/>
            </a:endParaRPr>
          </a:p>
        </p:txBody>
      </p:sp>
      <p:sp>
        <p:nvSpPr>
          <p:cNvPr id="1029" name="Rectangle 5"/>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2209800" y="304800"/>
            <a:ext cx="458054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FDA Approval</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990600" y="2743200"/>
            <a:ext cx="6781800" cy="923330"/>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Sweeteners or food additives can be of two statuses:</a:t>
            </a:r>
          </a:p>
          <a:p>
            <a:pPr lvl="1">
              <a:buFont typeface="Arial" pitchFamily="34" charset="0"/>
              <a:buChar char="•"/>
            </a:pPr>
            <a:r>
              <a:rPr lang="en-US" dirty="0" smtClean="0">
                <a:solidFill>
                  <a:schemeClr val="tx2">
                    <a:lumMod val="60000"/>
                    <a:lumOff val="40000"/>
                  </a:schemeClr>
                </a:solidFill>
                <a:latin typeface="Arial" pitchFamily="34" charset="0"/>
                <a:cs typeface="Arial" pitchFamily="34" charset="0"/>
              </a:rPr>
              <a:t> GRAS (Generally Recognized As Safe)</a:t>
            </a:r>
          </a:p>
          <a:p>
            <a:pPr lvl="1">
              <a:buFont typeface="Arial" pitchFamily="34" charset="0"/>
              <a:buChar char="•"/>
            </a:pPr>
            <a:r>
              <a:rPr lang="en-US" dirty="0" smtClean="0">
                <a:solidFill>
                  <a:schemeClr val="tx2">
                    <a:lumMod val="60000"/>
                    <a:lumOff val="40000"/>
                  </a:schemeClr>
                </a:solidFill>
                <a:latin typeface="Arial" pitchFamily="34" charset="0"/>
                <a:cs typeface="Arial" pitchFamily="34" charset="0"/>
              </a:rPr>
              <a:t> </a:t>
            </a:r>
            <a:r>
              <a:rPr lang="en-US" dirty="0" smtClean="0">
                <a:solidFill>
                  <a:schemeClr val="tx2">
                    <a:lumMod val="60000"/>
                    <a:lumOff val="40000"/>
                  </a:schemeClr>
                </a:solidFill>
                <a:latin typeface="Arial" pitchFamily="34" charset="0"/>
                <a:cs typeface="Arial" pitchFamily="34" charset="0"/>
              </a:rPr>
              <a:t>Approved for use</a:t>
            </a:r>
            <a:endParaRPr lang="en-US" dirty="0">
              <a:solidFill>
                <a:schemeClr val="tx2">
                  <a:lumMod val="60000"/>
                  <a:lumOff val="40000"/>
                </a:schemeClr>
              </a:solidFill>
              <a:latin typeface="Arial" pitchFamily="34" charset="0"/>
              <a:cs typeface="Arial" pitchFamily="34" charset="0"/>
            </a:endParaRPr>
          </a:p>
        </p:txBody>
      </p:sp>
      <p:sp>
        <p:nvSpPr>
          <p:cNvPr id="4" name="TextBox 3"/>
          <p:cNvSpPr txBox="1"/>
          <p:nvPr/>
        </p:nvSpPr>
        <p:spPr>
          <a:xfrm>
            <a:off x="609600" y="3962400"/>
            <a:ext cx="8153400" cy="2308324"/>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GRAS status sweeteners (</a:t>
            </a:r>
            <a:r>
              <a:rPr lang="en-US" dirty="0" err="1" smtClean="0">
                <a:solidFill>
                  <a:schemeClr val="tx2">
                    <a:lumMod val="60000"/>
                    <a:lumOff val="40000"/>
                  </a:schemeClr>
                </a:solidFill>
                <a:latin typeface="Arial" pitchFamily="34" charset="0"/>
                <a:cs typeface="Arial" pitchFamily="34" charset="0"/>
              </a:rPr>
              <a:t>Stevia</a:t>
            </a:r>
            <a:r>
              <a:rPr lang="en-US" dirty="0" smtClean="0">
                <a:solidFill>
                  <a:schemeClr val="tx2">
                    <a:lumMod val="60000"/>
                    <a:lumOff val="40000"/>
                  </a:schemeClr>
                </a:solidFill>
                <a:latin typeface="Arial" pitchFamily="34" charset="0"/>
                <a:cs typeface="Arial" pitchFamily="34" charset="0"/>
              </a:rPr>
              <a:t>) are approved for use by consumers- we can add it to our food if we choose</a:t>
            </a:r>
          </a:p>
          <a:p>
            <a:endParaRPr lang="en-US" dirty="0" smtClean="0">
              <a:solidFill>
                <a:schemeClr val="tx2">
                  <a:lumMod val="60000"/>
                  <a:lumOff val="40000"/>
                </a:schemeClr>
              </a:solidFill>
              <a:latin typeface="Arial" pitchFamily="34" charset="0"/>
              <a:cs typeface="Arial" pitchFamily="34" charset="0"/>
            </a:endParaRPr>
          </a:p>
          <a:p>
            <a:r>
              <a:rPr lang="en-US" dirty="0" smtClean="0">
                <a:solidFill>
                  <a:schemeClr val="tx2">
                    <a:lumMod val="60000"/>
                    <a:lumOff val="40000"/>
                  </a:schemeClr>
                </a:solidFill>
                <a:latin typeface="Arial" pitchFamily="34" charset="0"/>
                <a:cs typeface="Arial" pitchFamily="34" charset="0"/>
              </a:rPr>
              <a:t>Approved for use sweeteners (artificial sweeteners) are approved for use by consumers and food manufacturers- manufacturers can produce their products with the additive in the ingredients.</a:t>
            </a:r>
          </a:p>
          <a:p>
            <a:pPr lvl="1">
              <a:buFont typeface="Arial" pitchFamily="34" charset="0"/>
              <a:buChar char="•"/>
            </a:pPr>
            <a:r>
              <a:rPr lang="en-US" dirty="0" smtClean="0">
                <a:solidFill>
                  <a:schemeClr val="tx2">
                    <a:lumMod val="60000"/>
                    <a:lumOff val="40000"/>
                  </a:schemeClr>
                </a:solidFill>
                <a:latin typeface="Arial" pitchFamily="34" charset="0"/>
                <a:cs typeface="Arial" pitchFamily="34" charset="0"/>
              </a:rPr>
              <a:t> </a:t>
            </a:r>
            <a:r>
              <a:rPr lang="en-US" dirty="0" smtClean="0">
                <a:solidFill>
                  <a:schemeClr val="tx2">
                    <a:lumMod val="60000"/>
                    <a:lumOff val="40000"/>
                  </a:schemeClr>
                </a:solidFill>
                <a:latin typeface="Arial" pitchFamily="34" charset="0"/>
                <a:cs typeface="Arial" pitchFamily="34" charset="0"/>
              </a:rPr>
              <a:t>Some sweeteners do not have to be listed because they </a:t>
            </a:r>
          </a:p>
          <a:p>
            <a:pPr lvl="1"/>
            <a:r>
              <a:rPr lang="en-US" dirty="0" smtClean="0">
                <a:solidFill>
                  <a:schemeClr val="tx2">
                    <a:lumMod val="60000"/>
                    <a:lumOff val="40000"/>
                  </a:schemeClr>
                </a:solidFill>
                <a:latin typeface="Arial" pitchFamily="34" charset="0"/>
                <a:cs typeface="Arial" pitchFamily="34" charset="0"/>
              </a:rPr>
              <a:t> </a:t>
            </a:r>
            <a:r>
              <a:rPr lang="en-US" dirty="0" smtClean="0">
                <a:solidFill>
                  <a:schemeClr val="tx2">
                    <a:lumMod val="60000"/>
                    <a:lumOff val="40000"/>
                  </a:schemeClr>
                </a:solidFill>
                <a:latin typeface="Arial" pitchFamily="34" charset="0"/>
                <a:cs typeface="Arial" pitchFamily="34" charset="0"/>
              </a:rPr>
              <a:t>  have been approved for use by the FDA</a:t>
            </a:r>
            <a:endParaRPr lang="en-US" dirty="0">
              <a:solidFill>
                <a:schemeClr val="tx2">
                  <a:lumMod val="60000"/>
                  <a:lumOff val="40000"/>
                </a:schemeClr>
              </a:solidFill>
              <a:latin typeface="Arial" pitchFamily="34" charset="0"/>
              <a:cs typeface="Arial" pitchFamily="34" charset="0"/>
            </a:endParaRPr>
          </a:p>
        </p:txBody>
      </p:sp>
      <p:sp>
        <p:nvSpPr>
          <p:cNvPr id="5" name="TextBox 4"/>
          <p:cNvSpPr txBox="1"/>
          <p:nvPr/>
        </p:nvSpPr>
        <p:spPr>
          <a:xfrm>
            <a:off x="533400" y="1752600"/>
            <a:ext cx="7924800" cy="646331"/>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The FDA regulations are set forth by Title 21 under the passage of the Pure Food and Drugs Act in 1906</a:t>
            </a:r>
            <a:endParaRPr lang="en-US" dirty="0">
              <a:solidFill>
                <a:schemeClr val="tx2">
                  <a:lumMod val="60000"/>
                  <a:lumOff val="40000"/>
                </a:schemeClr>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304800" y="457200"/>
            <a:ext cx="841544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Drugs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vs</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food at the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fda</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381000" y="1752600"/>
            <a:ext cx="8153400" cy="1200329"/>
          </a:xfrm>
          <a:prstGeom prst="rect">
            <a:avLst/>
          </a:prstGeom>
        </p:spPr>
        <p:txBody>
          <a:bodyPr wrap="square">
            <a:spAutoFit/>
          </a:bodyPr>
          <a:lstStyle/>
          <a:p>
            <a:r>
              <a:rPr lang="en-US" dirty="0" smtClean="0">
                <a:solidFill>
                  <a:schemeClr val="tx2">
                    <a:lumMod val="60000"/>
                    <a:lumOff val="40000"/>
                  </a:schemeClr>
                </a:solidFill>
                <a:latin typeface="Arial" pitchFamily="34" charset="0"/>
                <a:cs typeface="Arial" pitchFamily="34" charset="0"/>
              </a:rPr>
              <a:t>The approval </a:t>
            </a:r>
            <a:r>
              <a:rPr lang="en-US" dirty="0" smtClean="0">
                <a:solidFill>
                  <a:schemeClr val="tx2">
                    <a:lumMod val="60000"/>
                    <a:lumOff val="40000"/>
                  </a:schemeClr>
                </a:solidFill>
                <a:latin typeface="Arial" pitchFamily="34" charset="0"/>
                <a:cs typeface="Arial" pitchFamily="34" charset="0"/>
              </a:rPr>
              <a:t>process is much more clearly outlined and organized for a drug, yet food additive approval requirements are difficult to find for </a:t>
            </a:r>
            <a:r>
              <a:rPr lang="en-US" dirty="0" smtClean="0">
                <a:solidFill>
                  <a:schemeClr val="tx2">
                    <a:lumMod val="60000"/>
                    <a:lumOff val="40000"/>
                  </a:schemeClr>
                </a:solidFill>
                <a:latin typeface="Arial" pitchFamily="34" charset="0"/>
                <a:cs typeface="Arial" pitchFamily="34" charset="0"/>
              </a:rPr>
              <a:t>consumers.</a:t>
            </a:r>
          </a:p>
          <a:p>
            <a:r>
              <a:rPr lang="en-US" dirty="0" smtClean="0">
                <a:solidFill>
                  <a:schemeClr val="tx2">
                    <a:lumMod val="60000"/>
                    <a:lumOff val="40000"/>
                  </a:schemeClr>
                </a:solidFill>
                <a:latin typeface="Arial" pitchFamily="34" charset="0"/>
                <a:cs typeface="Arial" pitchFamily="34" charset="0"/>
              </a:rPr>
              <a:t>Drug </a:t>
            </a:r>
            <a:r>
              <a:rPr lang="en-US" dirty="0" smtClean="0">
                <a:solidFill>
                  <a:schemeClr val="tx2">
                    <a:lumMod val="60000"/>
                    <a:lumOff val="40000"/>
                  </a:schemeClr>
                </a:solidFill>
                <a:latin typeface="Arial" pitchFamily="34" charset="0"/>
                <a:cs typeface="Arial" pitchFamily="34" charset="0"/>
              </a:rPr>
              <a:t>manufacturers are responsible for testing the safety of the drug and for submitting the relevant data to the FDA for review and approval</a:t>
            </a:r>
            <a:endParaRPr lang="en-US" dirty="0">
              <a:solidFill>
                <a:schemeClr val="tx2">
                  <a:lumMod val="60000"/>
                  <a:lumOff val="40000"/>
                </a:schemeClr>
              </a:solidFill>
              <a:latin typeface="Arial" pitchFamily="34" charset="0"/>
              <a:cs typeface="Arial" pitchFamily="34" charset="0"/>
            </a:endParaRPr>
          </a:p>
        </p:txBody>
      </p:sp>
      <p:sp>
        <p:nvSpPr>
          <p:cNvPr id="4097" name="Rectangle 1"/>
          <p:cNvSpPr>
            <a:spLocks noChangeArrowheads="1"/>
          </p:cNvSpPr>
          <p:nvPr/>
        </p:nvSpPr>
        <p:spPr bwMode="auto">
          <a:xfrm>
            <a:off x="228600" y="3048000"/>
            <a:ext cx="8610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 first step in the testing and approval process requires the manufacturer to test the drug on animals in order to look for toxicity potential. If the drug passes this stage then the manufacturer has permission to perform human drug trials (Mercola, 2006). </a:t>
            </a:r>
            <a:endParaRPr kumimoji="0" lang="en-US"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7" name="Rectangle 6"/>
          <p:cNvSpPr/>
          <p:nvPr/>
        </p:nvSpPr>
        <p:spPr>
          <a:xfrm>
            <a:off x="457200" y="4495800"/>
            <a:ext cx="8305800" cy="923330"/>
          </a:xfrm>
          <a:prstGeom prst="rect">
            <a:avLst/>
          </a:prstGeom>
        </p:spPr>
        <p:txBody>
          <a:bodyPr wrap="square">
            <a:spAutoFit/>
          </a:bodyPr>
          <a:lstStyle/>
          <a:p>
            <a:r>
              <a:rPr lang="en-US" dirty="0" smtClean="0">
                <a:solidFill>
                  <a:schemeClr val="tx2">
                    <a:lumMod val="60000"/>
                    <a:lumOff val="40000"/>
                  </a:schemeClr>
                </a:solidFill>
                <a:latin typeface="Arial" pitchFamily="34" charset="0"/>
                <a:cs typeface="Arial" pitchFamily="34" charset="0"/>
              </a:rPr>
              <a:t>According to Dr. Mercola, FDA reviewers are overloaded with information and documents that must be reviewed and evaluated in an unreasonable time. Leaving the testing up to the manufacturer leaves room for extreme bias. </a:t>
            </a:r>
            <a:endParaRPr lang="en-US" dirty="0">
              <a:solidFill>
                <a:schemeClr val="tx2">
                  <a:lumMod val="60000"/>
                  <a:lumOff val="40000"/>
                </a:schemeClr>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762000"/>
            <a:ext cx="8610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An article written in the </a:t>
            </a:r>
            <a:r>
              <a:rPr kumimoji="0" lang="en-US" b="0" i="1"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LA Times</a:t>
            </a: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 states that, “Thirty-nine percent [of FDA scientists] said the agency wasn't ‘acting effectively to protect public health’.” The shocking article goes on to state, </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“In the questionnaire, 15% of the 997 FDA scientists who responded said they had been asked to "inappropriately" exclude or alter information or conclusions in agency documents for nonscientific reasons. Thirty-two percent said the FDA didn't routinely provide complete and accurate information to the public. And 37% said FDA leaders weren't as committed to product safety as to approving products for sale (</a:t>
            </a:r>
            <a:r>
              <a:rPr kumimoji="0" lang="en-US"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Times New Roman" pitchFamily="18" charset="0"/>
              </a:rPr>
              <a:t>Rockoff</a:t>
            </a: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 2006).”</a:t>
            </a:r>
            <a:endParaRPr kumimoji="0" lang="en-US"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24578" name="Picture 2"/>
          <p:cNvPicPr>
            <a:picLocks noChangeAspect="1" noChangeArrowheads="1"/>
          </p:cNvPicPr>
          <p:nvPr/>
        </p:nvPicPr>
        <p:blipFill>
          <a:blip r:embed="rId2" cstate="print"/>
          <a:srcRect/>
          <a:stretch>
            <a:fillRect/>
          </a:stretch>
        </p:blipFill>
        <p:spPr bwMode="auto">
          <a:xfrm>
            <a:off x="3962400" y="4267200"/>
            <a:ext cx="1524000" cy="152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1981200" y="457200"/>
            <a:ext cx="472443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Splenda’s Side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981200" y="2057400"/>
            <a:ext cx="4572000" cy="646331"/>
          </a:xfrm>
          <a:prstGeom prst="rect">
            <a:avLst/>
          </a:prstGeom>
        </p:spPr>
        <p:txBody>
          <a:bodyPr>
            <a:spAutoFit/>
          </a:bodyPr>
          <a:lstStyle/>
          <a:p>
            <a:r>
              <a:rPr lang="en-US" dirty="0" smtClean="0"/>
              <a:t>http://www.splenda.com/faq/no-calorie-sweetener</a:t>
            </a:r>
            <a:endParaRPr lang="en-US" dirty="0"/>
          </a:p>
        </p:txBody>
      </p:sp>
      <p:sp>
        <p:nvSpPr>
          <p:cNvPr id="4" name="TextBox 3"/>
          <p:cNvSpPr txBox="1"/>
          <p:nvPr/>
        </p:nvSpPr>
        <p:spPr>
          <a:xfrm>
            <a:off x="762000" y="1676400"/>
            <a:ext cx="5181600" cy="369332"/>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McNeil cites many studies on Splenda’s safety: </a:t>
            </a:r>
            <a:endParaRPr lang="en-US" dirty="0">
              <a:solidFill>
                <a:schemeClr val="tx2">
                  <a:lumMod val="60000"/>
                  <a:lumOff val="40000"/>
                </a:schemeClr>
              </a:solidFill>
              <a:latin typeface="Arial" pitchFamily="34" charset="0"/>
              <a:cs typeface="Arial" pitchFamily="34" charset="0"/>
            </a:endParaRPr>
          </a:p>
        </p:txBody>
      </p:sp>
      <p:pic>
        <p:nvPicPr>
          <p:cNvPr id="6" name="Picture 5" descr="Untitled-4.jpg"/>
          <p:cNvPicPr/>
          <p:nvPr/>
        </p:nvPicPr>
        <p:blipFill>
          <a:blip r:embed="rId2" cstate="print"/>
          <a:stretch>
            <a:fillRect/>
          </a:stretch>
        </p:blipFill>
        <p:spPr>
          <a:xfrm>
            <a:off x="381000" y="2895600"/>
            <a:ext cx="3901440" cy="1901952"/>
          </a:xfrm>
          <a:prstGeom prst="rect">
            <a:avLst/>
          </a:prstGeom>
        </p:spPr>
      </p:pic>
      <p:sp>
        <p:nvSpPr>
          <p:cNvPr id="26625" name="Rectangle 1"/>
          <p:cNvSpPr>
            <a:spLocks noChangeArrowheads="1"/>
          </p:cNvSpPr>
          <p:nvPr/>
        </p:nvSpPr>
        <p:spPr bwMode="auto">
          <a:xfrm>
            <a:off x="4495800" y="2630270"/>
            <a:ext cx="4267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There are very few studies that evaluate Splenda use long-term and the only long-term use study on humans was found to last only thirteen weeks.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 conclusion of this study was that long-term sucralose use was found to be safe in humans.</a:t>
            </a:r>
            <a:r>
              <a:rPr kumimoji="0" lang="en-US" b="0" i="0" u="none" strike="noStrike" cap="none" normalizeH="0" baseline="0" dirty="0" smtClean="0">
                <a:ln>
                  <a:noFill/>
                </a:ln>
                <a:solidFill>
                  <a:schemeClr val="tx2">
                    <a:lumMod val="60000"/>
                    <a:lumOff val="40000"/>
                  </a:schemeClr>
                </a:solidFill>
                <a:effectLst/>
                <a:latin typeface="Arial" pitchFamily="34" charset="0"/>
                <a:cs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pic>
        <p:nvPicPr>
          <p:cNvPr id="2" name="Picture 1"/>
          <p:cNvPicPr/>
          <p:nvPr/>
        </p:nvPicPr>
        <p:blipFill>
          <a:blip r:embed="rId2" cstate="print"/>
          <a:srcRect l="16117" b="15964"/>
          <a:stretch>
            <a:fillRect/>
          </a:stretch>
        </p:blipFill>
        <p:spPr bwMode="auto">
          <a:xfrm>
            <a:off x="1219200" y="1447800"/>
            <a:ext cx="3114675" cy="2011561"/>
          </a:xfrm>
          <a:prstGeom prst="rect">
            <a:avLst/>
          </a:prstGeom>
          <a:noFill/>
          <a:ln w="9525">
            <a:noFill/>
            <a:miter lim="800000"/>
            <a:headEnd/>
            <a:tailEnd/>
          </a:ln>
        </p:spPr>
      </p:pic>
      <p:pic>
        <p:nvPicPr>
          <p:cNvPr id="3" name="Picture 2"/>
          <p:cNvPicPr/>
          <p:nvPr/>
        </p:nvPicPr>
        <p:blipFill>
          <a:blip r:embed="rId3" cstate="print"/>
          <a:srcRect l="16634" b="17456"/>
          <a:stretch>
            <a:fillRect/>
          </a:stretch>
        </p:blipFill>
        <p:spPr bwMode="auto">
          <a:xfrm>
            <a:off x="4572000" y="1447800"/>
            <a:ext cx="3228975" cy="2090218"/>
          </a:xfrm>
          <a:prstGeom prst="rect">
            <a:avLst/>
          </a:prstGeom>
          <a:noFill/>
          <a:ln w="9525">
            <a:noFill/>
            <a:miter lim="800000"/>
            <a:headEnd/>
            <a:tailEnd/>
          </a:ln>
        </p:spPr>
      </p:pic>
      <p:sp>
        <p:nvSpPr>
          <p:cNvPr id="4" name="Rectangle 3"/>
          <p:cNvSpPr/>
          <p:nvPr/>
        </p:nvSpPr>
        <p:spPr>
          <a:xfrm>
            <a:off x="533400" y="3886200"/>
            <a:ext cx="8001000" cy="2585323"/>
          </a:xfrm>
          <a:prstGeom prst="rect">
            <a:avLst/>
          </a:prstGeom>
        </p:spPr>
        <p:txBody>
          <a:bodyPr wrap="square">
            <a:spAutoFit/>
          </a:bodyPr>
          <a:lstStyle/>
          <a:p>
            <a:r>
              <a:rPr lang="en-US" dirty="0" smtClean="0">
                <a:solidFill>
                  <a:schemeClr val="tx2">
                    <a:lumMod val="60000"/>
                    <a:lumOff val="40000"/>
                  </a:schemeClr>
                </a:solidFill>
                <a:latin typeface="Arial" pitchFamily="34" charset="0"/>
                <a:cs typeface="Arial" pitchFamily="34" charset="0"/>
              </a:rPr>
              <a:t>In a study performed in Brazil at the </a:t>
            </a:r>
            <a:r>
              <a:rPr lang="en-US" dirty="0" err="1" smtClean="0">
                <a:solidFill>
                  <a:schemeClr val="tx2">
                    <a:lumMod val="60000"/>
                    <a:lumOff val="40000"/>
                  </a:schemeClr>
                </a:solidFill>
                <a:latin typeface="Arial" pitchFamily="34" charset="0"/>
                <a:cs typeface="Arial" pitchFamily="34" charset="0"/>
              </a:rPr>
              <a:t>Universidade</a:t>
            </a:r>
            <a:r>
              <a:rPr lang="en-US" dirty="0" smtClean="0">
                <a:solidFill>
                  <a:schemeClr val="tx2">
                    <a:lumMod val="60000"/>
                    <a:lumOff val="40000"/>
                  </a:schemeClr>
                </a:solidFill>
                <a:latin typeface="Arial" pitchFamily="34" charset="0"/>
                <a:cs typeface="Arial" pitchFamily="34" charset="0"/>
              </a:rPr>
              <a:t> </a:t>
            </a:r>
            <a:r>
              <a:rPr lang="en-US" dirty="0" err="1" smtClean="0">
                <a:solidFill>
                  <a:schemeClr val="tx2">
                    <a:lumMod val="60000"/>
                    <a:lumOff val="40000"/>
                  </a:schemeClr>
                </a:solidFill>
                <a:latin typeface="Arial" pitchFamily="34" charset="0"/>
                <a:cs typeface="Arial" pitchFamily="34" charset="0"/>
              </a:rPr>
              <a:t>Estadual</a:t>
            </a:r>
            <a:r>
              <a:rPr lang="en-US" dirty="0" smtClean="0">
                <a:solidFill>
                  <a:schemeClr val="tx2">
                    <a:lumMod val="60000"/>
                    <a:lumOff val="40000"/>
                  </a:schemeClr>
                </a:solidFill>
                <a:latin typeface="Arial" pitchFamily="34" charset="0"/>
                <a:cs typeface="Arial" pitchFamily="34" charset="0"/>
              </a:rPr>
              <a:t> de Ponta </a:t>
            </a:r>
            <a:r>
              <a:rPr lang="en-US" dirty="0" err="1" smtClean="0">
                <a:solidFill>
                  <a:schemeClr val="tx2">
                    <a:lumMod val="60000"/>
                    <a:lumOff val="40000"/>
                  </a:schemeClr>
                </a:solidFill>
                <a:latin typeface="Arial" pitchFamily="34" charset="0"/>
                <a:cs typeface="Arial" pitchFamily="34" charset="0"/>
              </a:rPr>
              <a:t>Grossa</a:t>
            </a:r>
            <a:r>
              <a:rPr lang="en-US" dirty="0" smtClean="0">
                <a:solidFill>
                  <a:schemeClr val="tx2">
                    <a:lumMod val="60000"/>
                    <a:lumOff val="40000"/>
                  </a:schemeClr>
                </a:solidFill>
                <a:latin typeface="Arial" pitchFamily="34" charset="0"/>
                <a:cs typeface="Arial" pitchFamily="34" charset="0"/>
              </a:rPr>
              <a:t>, the thermochemical breakdown of sucrose was analyzed by thermoanalytical techniques. </a:t>
            </a:r>
            <a:endParaRPr lang="en-US" dirty="0" smtClean="0">
              <a:solidFill>
                <a:schemeClr val="tx2">
                  <a:lumMod val="60000"/>
                  <a:lumOff val="40000"/>
                </a:schemeClr>
              </a:solidFill>
              <a:latin typeface="Arial" pitchFamily="34" charset="0"/>
              <a:cs typeface="Arial" pitchFamily="34" charset="0"/>
            </a:endParaRPr>
          </a:p>
          <a:p>
            <a:endParaRPr lang="en-US" dirty="0" smtClean="0">
              <a:solidFill>
                <a:schemeClr val="tx2">
                  <a:lumMod val="60000"/>
                  <a:lumOff val="40000"/>
                </a:schemeClr>
              </a:solidFill>
              <a:latin typeface="Arial" pitchFamily="34" charset="0"/>
              <a:cs typeface="Arial" pitchFamily="34" charset="0"/>
            </a:endParaRPr>
          </a:p>
          <a:p>
            <a:r>
              <a:rPr lang="en-US" dirty="0" smtClean="0">
                <a:solidFill>
                  <a:schemeClr val="tx2">
                    <a:lumMod val="60000"/>
                    <a:lumOff val="40000"/>
                  </a:schemeClr>
                </a:solidFill>
                <a:latin typeface="Arial" pitchFamily="34" charset="0"/>
                <a:cs typeface="Arial" pitchFamily="34" charset="0"/>
              </a:rPr>
              <a:t>Splenda </a:t>
            </a:r>
            <a:r>
              <a:rPr lang="en-US" dirty="0" smtClean="0">
                <a:solidFill>
                  <a:schemeClr val="tx2">
                    <a:lumMod val="60000"/>
                    <a:lumOff val="40000"/>
                  </a:schemeClr>
                </a:solidFill>
                <a:latin typeface="Arial" pitchFamily="34" charset="0"/>
                <a:cs typeface="Arial" pitchFamily="34" charset="0"/>
              </a:rPr>
              <a:t>obtained from a local drugstore was heated and its composition continuously observed before, during, and after the heating process revealing that sucralose is stable up to 119°C, about 246°F, after which it breaks down in three steps up to over 1000°F. </a:t>
            </a:r>
            <a:endParaRPr lang="en-US" dirty="0" smtClean="0">
              <a:solidFill>
                <a:schemeClr val="tx2">
                  <a:lumMod val="60000"/>
                  <a:lumOff val="40000"/>
                </a:schemeClr>
              </a:solidFill>
              <a:latin typeface="Arial" pitchFamily="34" charset="0"/>
              <a:cs typeface="Arial" pitchFamily="34" charset="0"/>
            </a:endParaRPr>
          </a:p>
          <a:p>
            <a:endParaRPr lang="en-US" dirty="0" smtClean="0">
              <a:solidFill>
                <a:schemeClr val="tx2">
                  <a:lumMod val="60000"/>
                  <a:lumOff val="40000"/>
                </a:schemeClr>
              </a:solidFill>
              <a:latin typeface="Arial" pitchFamily="34" charset="0"/>
              <a:cs typeface="Arial" pitchFamily="34" charset="0"/>
            </a:endParaRPr>
          </a:p>
        </p:txBody>
      </p:sp>
      <p:sp>
        <p:nvSpPr>
          <p:cNvPr id="5" name="Rectangle 4"/>
          <p:cNvSpPr/>
          <p:nvPr/>
        </p:nvSpPr>
        <p:spPr>
          <a:xfrm>
            <a:off x="609600" y="152400"/>
            <a:ext cx="7924800" cy="923330"/>
          </a:xfrm>
          <a:prstGeom prst="rect">
            <a:avLst/>
          </a:prstGeom>
        </p:spPr>
        <p:txBody>
          <a:bodyPr wrap="square">
            <a:spAutoFit/>
          </a:bodyPr>
          <a:lstStyle/>
          <a:p>
            <a:r>
              <a:rPr lang="en-US" dirty="0" smtClean="0">
                <a:solidFill>
                  <a:schemeClr val="tx2">
                    <a:lumMod val="60000"/>
                    <a:lumOff val="40000"/>
                  </a:schemeClr>
                </a:solidFill>
                <a:latin typeface="Arial" pitchFamily="34" charset="0"/>
                <a:cs typeface="Arial" pitchFamily="34" charset="0"/>
              </a:rPr>
              <a:t>The two images below depict the mass loss, or breakdown, of the sucralose over a temperature range; the breakdown associated with a loss of </a:t>
            </a:r>
            <a:r>
              <a:rPr lang="en-US" dirty="0" err="1" smtClean="0">
                <a:solidFill>
                  <a:schemeClr val="tx2">
                    <a:lumMod val="60000"/>
                    <a:lumOff val="40000"/>
                  </a:schemeClr>
                </a:solidFill>
                <a:latin typeface="Arial" pitchFamily="34" charset="0"/>
                <a:cs typeface="Arial" pitchFamily="34" charset="0"/>
              </a:rPr>
              <a:t>HCl</a:t>
            </a:r>
            <a:r>
              <a:rPr lang="en-US" dirty="0" smtClean="0">
                <a:solidFill>
                  <a:schemeClr val="tx2">
                    <a:lumMod val="60000"/>
                    <a:lumOff val="40000"/>
                  </a:schemeClr>
                </a:solidFill>
                <a:latin typeface="Arial" pitchFamily="34" charset="0"/>
                <a:cs typeface="Arial" pitchFamily="34" charset="0"/>
              </a:rPr>
              <a:t> and H</a:t>
            </a:r>
            <a:r>
              <a:rPr lang="en-US" baseline="-25000" dirty="0" smtClean="0">
                <a:solidFill>
                  <a:schemeClr val="tx2">
                    <a:lumMod val="60000"/>
                    <a:lumOff val="40000"/>
                  </a:schemeClr>
                </a:solidFill>
                <a:latin typeface="Arial" pitchFamily="34" charset="0"/>
                <a:cs typeface="Arial" pitchFamily="34" charset="0"/>
              </a:rPr>
              <a:t>2</a:t>
            </a:r>
            <a:r>
              <a:rPr lang="en-US" dirty="0" smtClean="0">
                <a:solidFill>
                  <a:schemeClr val="tx2">
                    <a:lumMod val="60000"/>
                    <a:lumOff val="40000"/>
                  </a:schemeClr>
                </a:solidFill>
                <a:latin typeface="Arial" pitchFamily="34" charset="0"/>
                <a:cs typeface="Arial" pitchFamily="34" charset="0"/>
              </a:rPr>
              <a:t>O </a:t>
            </a:r>
            <a:endParaRPr lang="en-US" dirty="0">
              <a:solidFill>
                <a:schemeClr val="tx2">
                  <a:lumMod val="60000"/>
                  <a:lumOff val="40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381000" y="457200"/>
            <a:ext cx="846597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Absorption of sucralose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descr="Untitled-5.jpg"/>
          <p:cNvPicPr/>
          <p:nvPr/>
        </p:nvPicPr>
        <p:blipFill>
          <a:blip r:embed="rId2" cstate="print"/>
          <a:stretch>
            <a:fillRect/>
          </a:stretch>
        </p:blipFill>
        <p:spPr>
          <a:xfrm>
            <a:off x="533400" y="1676400"/>
            <a:ext cx="3529584" cy="1517904"/>
          </a:xfrm>
          <a:prstGeom prst="rect">
            <a:avLst/>
          </a:prstGeom>
        </p:spPr>
      </p:pic>
      <p:sp>
        <p:nvSpPr>
          <p:cNvPr id="28673" name="Rectangle 1"/>
          <p:cNvSpPr>
            <a:spLocks noChangeArrowheads="1"/>
          </p:cNvSpPr>
          <p:nvPr/>
        </p:nvSpPr>
        <p:spPr bwMode="auto">
          <a:xfrm>
            <a:off x="4572000" y="1752600"/>
            <a:ext cx="4191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dirty="0" smtClean="0">
                <a:solidFill>
                  <a:schemeClr val="tx2">
                    <a:lumMod val="60000"/>
                    <a:lumOff val="40000"/>
                  </a:schemeClr>
                </a:solidFill>
                <a:latin typeface="Arial" pitchFamily="34" charset="0"/>
                <a:ea typeface="Calibri" pitchFamily="34" charset="0"/>
                <a:cs typeface="Times New Roman" pitchFamily="18" charset="0"/>
              </a:rPr>
              <a:t>McNeil </a:t>
            </a: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claims that about 85% of the product is not absorbed by the body and is excreted unchanged in the stool.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Times New Roman" pitchFamily="18" charset="0"/>
              </a:rPr>
              <a:t> The amount that is absorbed is excreted unchanged in the urine within 24 hours.  </a:t>
            </a:r>
            <a:endParaRPr kumimoji="0" lang="en-US"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2514600" y="381000"/>
            <a:ext cx="375218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Economics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762000" y="1447800"/>
            <a:ext cx="5334000" cy="3693319"/>
          </a:xfrm>
          <a:prstGeom prst="rect">
            <a:avLst/>
          </a:prstGeom>
          <a:noFill/>
        </p:spPr>
        <p:txBody>
          <a:bodyPr wrap="square" rtlCol="0">
            <a:spAutoFit/>
          </a:bodyPr>
          <a:lstStyle/>
          <a:p>
            <a:pPr>
              <a:buFont typeface="Arial" pitchFamily="34" charset="0"/>
              <a:buChar char="•"/>
            </a:pPr>
            <a:r>
              <a:rPr lang="en-US" dirty="0" smtClean="0">
                <a:solidFill>
                  <a:schemeClr val="tx2">
                    <a:lumMod val="60000"/>
                    <a:lumOff val="40000"/>
                  </a:schemeClr>
                </a:solidFill>
                <a:latin typeface="Arial" pitchFamily="34" charset="0"/>
                <a:cs typeface="Arial" pitchFamily="34" charset="0"/>
              </a:rPr>
              <a:t> Approved in 80 countries</a:t>
            </a:r>
          </a:p>
          <a:p>
            <a:endParaRPr lang="en-US" dirty="0" smtClean="0">
              <a:solidFill>
                <a:schemeClr val="tx2">
                  <a:lumMod val="60000"/>
                  <a:lumOff val="40000"/>
                </a:schemeClr>
              </a:solidFill>
              <a:latin typeface="Arial" pitchFamily="34" charset="0"/>
              <a:cs typeface="Arial" pitchFamily="34" charset="0"/>
            </a:endParaRPr>
          </a:p>
          <a:p>
            <a:pPr>
              <a:buFont typeface="Arial" pitchFamily="34" charset="0"/>
              <a:buChar char="•"/>
            </a:pPr>
            <a:r>
              <a:rPr lang="en-US" dirty="0" smtClean="0">
                <a:solidFill>
                  <a:schemeClr val="tx2">
                    <a:lumMod val="60000"/>
                    <a:lumOff val="40000"/>
                  </a:schemeClr>
                </a:solidFill>
                <a:latin typeface="Arial" pitchFamily="34" charset="0"/>
                <a:cs typeface="Arial" pitchFamily="34" charset="0"/>
              </a:rPr>
              <a:t> </a:t>
            </a:r>
            <a:r>
              <a:rPr lang="en-US" dirty="0" smtClean="0">
                <a:solidFill>
                  <a:schemeClr val="tx2">
                    <a:lumMod val="60000"/>
                    <a:lumOff val="40000"/>
                  </a:schemeClr>
                </a:solidFill>
                <a:latin typeface="Arial" pitchFamily="34" charset="0"/>
                <a:cs typeface="Arial" pitchFamily="34" charset="0"/>
              </a:rPr>
              <a:t>Found in 4,500 consumer products like gum, diet soda, mints</a:t>
            </a:r>
          </a:p>
          <a:p>
            <a:endParaRPr lang="en-US" dirty="0" smtClean="0">
              <a:solidFill>
                <a:schemeClr val="tx2">
                  <a:lumMod val="60000"/>
                  <a:lumOff val="40000"/>
                </a:schemeClr>
              </a:solidFill>
              <a:latin typeface="Arial" pitchFamily="34" charset="0"/>
              <a:cs typeface="Arial" pitchFamily="34" charset="0"/>
            </a:endParaRPr>
          </a:p>
          <a:p>
            <a:pPr>
              <a:buFont typeface="Arial" pitchFamily="34" charset="0"/>
              <a:buChar char="•"/>
            </a:pPr>
            <a:r>
              <a:rPr lang="en-US" dirty="0" smtClean="0">
                <a:solidFill>
                  <a:schemeClr val="tx2">
                    <a:lumMod val="60000"/>
                    <a:lumOff val="40000"/>
                  </a:schemeClr>
                </a:solidFill>
                <a:latin typeface="Arial" pitchFamily="34" charset="0"/>
                <a:cs typeface="Arial" pitchFamily="34" charset="0"/>
              </a:rPr>
              <a:t> S</a:t>
            </a:r>
            <a:r>
              <a:rPr lang="en-US" dirty="0" smtClean="0">
                <a:solidFill>
                  <a:schemeClr val="tx2">
                    <a:lumMod val="60000"/>
                    <a:lumOff val="40000"/>
                  </a:schemeClr>
                </a:solidFill>
                <a:latin typeface="Arial" pitchFamily="34" charset="0"/>
                <a:cs typeface="Arial" pitchFamily="34" charset="0"/>
              </a:rPr>
              <a:t>old to manufacturers as sucralose and to consumers as Splenda</a:t>
            </a:r>
          </a:p>
          <a:p>
            <a:endParaRPr lang="en-US" dirty="0" smtClean="0">
              <a:solidFill>
                <a:schemeClr val="tx2">
                  <a:lumMod val="60000"/>
                  <a:lumOff val="40000"/>
                </a:schemeClr>
              </a:solidFill>
              <a:latin typeface="Arial" pitchFamily="34" charset="0"/>
              <a:cs typeface="Arial" pitchFamily="34" charset="0"/>
            </a:endParaRPr>
          </a:p>
          <a:p>
            <a:pPr>
              <a:buFont typeface="Arial" pitchFamily="34" charset="0"/>
              <a:buChar char="•"/>
            </a:pPr>
            <a:r>
              <a:rPr lang="en-US" dirty="0" smtClean="0">
                <a:solidFill>
                  <a:schemeClr val="tx2">
                    <a:lumMod val="60000"/>
                    <a:lumOff val="40000"/>
                  </a:schemeClr>
                </a:solidFill>
                <a:latin typeface="Arial" pitchFamily="34" charset="0"/>
                <a:cs typeface="Arial" pitchFamily="34" charset="0"/>
              </a:rPr>
              <a:t> </a:t>
            </a:r>
            <a:r>
              <a:rPr lang="en-US" dirty="0" smtClean="0">
                <a:solidFill>
                  <a:schemeClr val="tx2">
                    <a:lumMod val="60000"/>
                    <a:lumOff val="40000"/>
                  </a:schemeClr>
                </a:solidFill>
                <a:latin typeface="Arial" pitchFamily="34" charset="0"/>
                <a:cs typeface="Arial" pitchFamily="34" charset="0"/>
              </a:rPr>
              <a:t>Gaining popularity because it teams-up with other manufacturing companies and products</a:t>
            </a:r>
          </a:p>
          <a:p>
            <a:endParaRPr lang="en-US" dirty="0" smtClean="0">
              <a:solidFill>
                <a:schemeClr val="tx2">
                  <a:lumMod val="60000"/>
                  <a:lumOff val="40000"/>
                </a:schemeClr>
              </a:solidFill>
              <a:latin typeface="Arial" pitchFamily="34" charset="0"/>
              <a:cs typeface="Arial" pitchFamily="34" charset="0"/>
            </a:endParaRPr>
          </a:p>
          <a:p>
            <a:pPr>
              <a:buFont typeface="Arial" pitchFamily="34" charset="0"/>
              <a:buChar char="•"/>
            </a:pPr>
            <a:r>
              <a:rPr lang="en-US" dirty="0" smtClean="0">
                <a:solidFill>
                  <a:schemeClr val="tx2">
                    <a:lumMod val="60000"/>
                    <a:lumOff val="40000"/>
                  </a:schemeClr>
                </a:solidFill>
                <a:latin typeface="Arial" pitchFamily="34" charset="0"/>
                <a:cs typeface="Arial" pitchFamily="34" charset="0"/>
              </a:rPr>
              <a:t> $ 1.5 billion industry of which Splenda own 62% of the market share in 2006.</a:t>
            </a:r>
          </a:p>
        </p:txBody>
      </p:sp>
      <p:pic>
        <p:nvPicPr>
          <p:cNvPr id="4" name="Picture 3"/>
          <p:cNvPicPr/>
          <p:nvPr/>
        </p:nvPicPr>
        <p:blipFill>
          <a:blip r:embed="rId2" cstate="print"/>
          <a:srcRect/>
          <a:stretch>
            <a:fillRect/>
          </a:stretch>
        </p:blipFill>
        <p:spPr bwMode="auto">
          <a:xfrm>
            <a:off x="6172200" y="1600200"/>
            <a:ext cx="2667000" cy="3937586"/>
          </a:xfrm>
          <a:prstGeom prst="rect">
            <a:avLst/>
          </a:prstGeom>
          <a:noFill/>
          <a:ln w="3175">
            <a:solidFill>
              <a:schemeClr val="tx1"/>
            </a:solidFill>
            <a:miter lim="800000"/>
            <a:headEnd/>
            <a:tailEnd/>
          </a:ln>
        </p:spPr>
      </p:pic>
      <p:pic>
        <p:nvPicPr>
          <p:cNvPr id="5" name="Picture 3"/>
          <p:cNvPicPr>
            <a:picLocks noChangeAspect="1" noChangeArrowheads="1"/>
          </p:cNvPicPr>
          <p:nvPr/>
        </p:nvPicPr>
        <p:blipFill>
          <a:blip r:embed="rId3" cstate="print"/>
          <a:srcRect b="4498"/>
          <a:stretch>
            <a:fillRect/>
          </a:stretch>
        </p:blipFill>
        <p:spPr bwMode="auto">
          <a:xfrm>
            <a:off x="685800" y="5257800"/>
            <a:ext cx="828490" cy="1454222"/>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l="9467" t="5351" r="14793" b="6355"/>
          <a:stretch>
            <a:fillRect/>
          </a:stretch>
        </p:blipFill>
        <p:spPr bwMode="auto">
          <a:xfrm>
            <a:off x="1752600" y="5214936"/>
            <a:ext cx="685800" cy="1414464"/>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l="5000" t="7692" r="6250" b="5128"/>
          <a:stretch>
            <a:fillRect/>
          </a:stretch>
        </p:blipFill>
        <p:spPr bwMode="auto">
          <a:xfrm>
            <a:off x="2743201" y="5245994"/>
            <a:ext cx="1524000" cy="14596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1524000" y="381000"/>
            <a:ext cx="573112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Splenda’s Future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457200" y="1447800"/>
            <a:ext cx="8153400" cy="2062103"/>
          </a:xfrm>
          <a:prstGeom prst="rect">
            <a:avLst/>
          </a:prstGeom>
          <a:noFill/>
        </p:spPr>
        <p:txBody>
          <a:bodyPr wrap="square" rtlCol="0">
            <a:spAutoFit/>
          </a:bodyPr>
          <a:lstStyle/>
          <a:p>
            <a:r>
              <a:rPr lang="en-US" sz="1600" dirty="0" smtClean="0">
                <a:solidFill>
                  <a:schemeClr val="tx2">
                    <a:lumMod val="60000"/>
                    <a:lumOff val="40000"/>
                  </a:schemeClr>
                </a:solidFill>
                <a:latin typeface="Arial" pitchFamily="34" charset="0"/>
                <a:cs typeface="Arial" pitchFamily="34" charset="0"/>
              </a:rPr>
              <a:t>Right now Splenda sales are on the rise and more companies are jumping on board</a:t>
            </a:r>
          </a:p>
          <a:p>
            <a:endParaRPr lang="en-US" sz="1600" dirty="0" smtClean="0">
              <a:solidFill>
                <a:schemeClr val="tx2">
                  <a:lumMod val="60000"/>
                  <a:lumOff val="40000"/>
                </a:schemeClr>
              </a:solidFill>
              <a:latin typeface="Arial" pitchFamily="34" charset="0"/>
              <a:cs typeface="Arial" pitchFamily="34" charset="0"/>
            </a:endParaRPr>
          </a:p>
          <a:p>
            <a:r>
              <a:rPr lang="en-US" sz="1600" dirty="0" smtClean="0">
                <a:solidFill>
                  <a:schemeClr val="tx2">
                    <a:lumMod val="60000"/>
                    <a:lumOff val="40000"/>
                  </a:schemeClr>
                </a:solidFill>
                <a:latin typeface="Arial" pitchFamily="34" charset="0"/>
                <a:cs typeface="Arial" pitchFamily="34" charset="0"/>
              </a:rPr>
              <a:t>There is one study listed that is currently looking for volunteers in order to perform more tests on the metabolism of Splenda – this one is not sponsored by McNeil</a:t>
            </a:r>
          </a:p>
          <a:p>
            <a:endParaRPr lang="en-US" sz="1600" dirty="0" smtClean="0">
              <a:solidFill>
                <a:schemeClr val="tx2">
                  <a:lumMod val="60000"/>
                  <a:lumOff val="40000"/>
                </a:schemeClr>
              </a:solidFill>
              <a:latin typeface="Arial" pitchFamily="34" charset="0"/>
              <a:cs typeface="Arial" pitchFamily="34" charset="0"/>
            </a:endParaRPr>
          </a:p>
          <a:p>
            <a:r>
              <a:rPr lang="en-US" sz="1600" dirty="0" smtClean="0">
                <a:solidFill>
                  <a:schemeClr val="tx2">
                    <a:lumMod val="60000"/>
                    <a:lumOff val="40000"/>
                  </a:schemeClr>
                </a:solidFill>
                <a:latin typeface="Arial" pitchFamily="34" charset="0"/>
                <a:cs typeface="Arial" pitchFamily="34" charset="0"/>
              </a:rPr>
              <a:t>There have been no tests on how it reacts with other sugar, alcohol, and medications</a:t>
            </a:r>
          </a:p>
          <a:p>
            <a:endParaRPr lang="en-US" sz="1600" dirty="0" smtClean="0">
              <a:solidFill>
                <a:schemeClr val="tx2">
                  <a:lumMod val="60000"/>
                  <a:lumOff val="40000"/>
                </a:schemeClr>
              </a:solidFill>
              <a:latin typeface="Arial" pitchFamily="34" charset="0"/>
              <a:cs typeface="Arial" pitchFamily="34" charset="0"/>
            </a:endParaRPr>
          </a:p>
          <a:p>
            <a:r>
              <a:rPr lang="en-US" sz="1600" dirty="0" smtClean="0">
                <a:solidFill>
                  <a:schemeClr val="tx2">
                    <a:lumMod val="60000"/>
                    <a:lumOff val="40000"/>
                  </a:schemeClr>
                </a:solidFill>
                <a:latin typeface="Arial" pitchFamily="34" charset="0"/>
                <a:cs typeface="Arial" pitchFamily="34" charset="0"/>
              </a:rPr>
              <a:t>The safest sweeteners are </a:t>
            </a:r>
            <a:r>
              <a:rPr lang="en-US" sz="1600" dirty="0" err="1" smtClean="0">
                <a:solidFill>
                  <a:schemeClr val="tx2">
                    <a:lumMod val="60000"/>
                    <a:lumOff val="40000"/>
                  </a:schemeClr>
                </a:solidFill>
                <a:latin typeface="Arial" pitchFamily="34" charset="0"/>
                <a:cs typeface="Arial" pitchFamily="34" charset="0"/>
              </a:rPr>
              <a:t>Stevia</a:t>
            </a:r>
            <a:r>
              <a:rPr lang="en-US" sz="1600" dirty="0" smtClean="0">
                <a:solidFill>
                  <a:schemeClr val="tx2">
                    <a:lumMod val="60000"/>
                    <a:lumOff val="40000"/>
                  </a:schemeClr>
                </a:solidFill>
                <a:latin typeface="Arial" pitchFamily="34" charset="0"/>
                <a:cs typeface="Arial" pitchFamily="34" charset="0"/>
              </a:rPr>
              <a:t>, honey, and plain old sugar</a:t>
            </a:r>
            <a:endParaRPr lang="en-US" sz="1600" dirty="0">
              <a:solidFill>
                <a:schemeClr val="tx2">
                  <a:lumMod val="60000"/>
                  <a:lumOff val="40000"/>
                </a:schemeClr>
              </a:solidFill>
              <a:latin typeface="Arial" pitchFamily="34" charset="0"/>
              <a:cs typeface="Arial" pitchFamily="34" charset="0"/>
            </a:endParaRPr>
          </a:p>
        </p:txBody>
      </p:sp>
      <p:pic>
        <p:nvPicPr>
          <p:cNvPr id="4" name="Picture 3" descr="Untitled-6.jpg"/>
          <p:cNvPicPr/>
          <p:nvPr/>
        </p:nvPicPr>
        <p:blipFill>
          <a:blip r:embed="rId2" cstate="print"/>
          <a:stretch>
            <a:fillRect/>
          </a:stretch>
        </p:blipFill>
        <p:spPr>
          <a:xfrm>
            <a:off x="762000" y="4114800"/>
            <a:ext cx="3657600" cy="2438400"/>
          </a:xfrm>
          <a:prstGeom prst="rect">
            <a:avLst/>
          </a:prstGeom>
        </p:spPr>
      </p:pic>
      <p:pic>
        <p:nvPicPr>
          <p:cNvPr id="31746" name="Picture 2"/>
          <p:cNvPicPr>
            <a:picLocks noChangeAspect="1" noChangeArrowheads="1"/>
          </p:cNvPicPr>
          <p:nvPr/>
        </p:nvPicPr>
        <p:blipFill>
          <a:blip r:embed="rId3" cstate="print"/>
          <a:srcRect/>
          <a:stretch>
            <a:fillRect/>
          </a:stretch>
        </p:blipFill>
        <p:spPr bwMode="auto">
          <a:xfrm>
            <a:off x="5181600" y="4191000"/>
            <a:ext cx="2133600" cy="217436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7924800" cy="5755422"/>
          </a:xfrm>
          <a:prstGeom prst="rect">
            <a:avLst/>
          </a:prstGeom>
        </p:spPr>
        <p:txBody>
          <a:bodyPr wrap="square">
            <a:spAutoFit/>
          </a:bodyPr>
          <a:lstStyle/>
          <a:p>
            <a:pPr lvl="0" fontAlgn="base">
              <a:spcBef>
                <a:spcPct val="0"/>
              </a:spcBef>
              <a:spcAft>
                <a:spcPct val="0"/>
              </a:spcAft>
            </a:pPr>
            <a:r>
              <a:rPr lang="en-US" sz="1600" b="1" dirty="0" smtClean="0">
                <a:solidFill>
                  <a:srgbClr val="365F91"/>
                </a:solidFill>
                <a:latin typeface="Cambria" pitchFamily="18" charset="0"/>
                <a:ea typeface="Times New Roman" pitchFamily="18" charset="0"/>
                <a:cs typeface="Times New Roman" pitchFamily="18" charset="0"/>
              </a:rPr>
              <a:t>Bibliography (Timeline)</a:t>
            </a: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California Institute of Technology. (2004, 11 08). </a:t>
            </a:r>
            <a:r>
              <a:rPr lang="en-US" sz="1600" i="1" dirty="0" smtClean="0">
                <a:latin typeface="Arial" pitchFamily="34" charset="0"/>
                <a:ea typeface="Calibri" pitchFamily="34" charset="0"/>
                <a:cs typeface="Times New Roman" pitchFamily="18" charset="0"/>
              </a:rPr>
              <a:t>About the Division of Biology</a:t>
            </a:r>
            <a:r>
              <a:rPr lang="en-US" sz="1600" dirty="0" smtClean="0">
                <a:latin typeface="Arial" pitchFamily="34" charset="0"/>
                <a:ea typeface="Calibri" pitchFamily="34" charset="0"/>
                <a:cs typeface="Times New Roman" pitchFamily="18" charset="0"/>
              </a:rPr>
              <a:t>. Retrieved 02 23, 2011, from Biology Division: http://biology.caltech.edu/about/history/1980s.html</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Gascoigne, B. (2001). </a:t>
            </a:r>
            <a:r>
              <a:rPr lang="en-US" sz="1600" i="1" dirty="0" smtClean="0">
                <a:latin typeface="Arial" pitchFamily="34" charset="0"/>
                <a:ea typeface="Calibri" pitchFamily="34" charset="0"/>
                <a:cs typeface="Times New Roman" pitchFamily="18" charset="0"/>
              </a:rPr>
              <a:t>History of Medicine</a:t>
            </a:r>
            <a:r>
              <a:rPr lang="en-US" sz="1600" dirty="0" smtClean="0">
                <a:latin typeface="Arial" pitchFamily="34" charset="0"/>
                <a:ea typeface="Calibri" pitchFamily="34" charset="0"/>
                <a:cs typeface="Times New Roman" pitchFamily="18" charset="0"/>
              </a:rPr>
              <a:t>. Retrieved 02 23, 2011, from </a:t>
            </a:r>
            <a:r>
              <a:rPr lang="en-US" sz="1600" dirty="0" err="1" smtClean="0">
                <a:latin typeface="Arial" pitchFamily="34" charset="0"/>
                <a:ea typeface="Calibri" pitchFamily="34" charset="0"/>
                <a:cs typeface="Times New Roman" pitchFamily="18" charset="0"/>
              </a:rPr>
              <a:t>Historyworld</a:t>
            </a:r>
            <a:r>
              <a:rPr lang="en-US" sz="1600" dirty="0" smtClean="0">
                <a:latin typeface="Arial" pitchFamily="34" charset="0"/>
                <a:ea typeface="Calibri" pitchFamily="34" charset="0"/>
                <a:cs typeface="Times New Roman" pitchFamily="18" charset="0"/>
              </a:rPr>
              <a:t>: http://www.historyworld.net/wrldhis/PlainTextHistories.asp?groupid=476&amp;HistoryID=aa52&amp;gtrack=pthc</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HistoryTimelines.org. (</a:t>
            </a:r>
            <a:r>
              <a:rPr lang="en-US" sz="1600" dirty="0" err="1" smtClean="0">
                <a:latin typeface="Arial" pitchFamily="34" charset="0"/>
                <a:ea typeface="Calibri" pitchFamily="34" charset="0"/>
                <a:cs typeface="Times New Roman" pitchFamily="18" charset="0"/>
              </a:rPr>
              <a:t>n.d</a:t>
            </a:r>
            <a:r>
              <a:rPr lang="en-US" sz="1600" dirty="0" smtClean="0">
                <a:latin typeface="Arial" pitchFamily="34" charset="0"/>
                <a:ea typeface="Calibri" pitchFamily="34" charset="0"/>
                <a:cs typeface="Times New Roman" pitchFamily="18" charset="0"/>
              </a:rPr>
              <a:t>.). </a:t>
            </a:r>
            <a:r>
              <a:rPr lang="en-US" sz="1600" i="1" dirty="0" smtClean="0">
                <a:latin typeface="Arial" pitchFamily="34" charset="0"/>
                <a:ea typeface="Calibri" pitchFamily="34" charset="0"/>
                <a:cs typeface="Times New Roman" pitchFamily="18" charset="0"/>
              </a:rPr>
              <a:t>History of Medicine Timeline.</a:t>
            </a:r>
            <a:r>
              <a:rPr lang="en-US" sz="1600" dirty="0" smtClean="0">
                <a:latin typeface="Arial" pitchFamily="34" charset="0"/>
                <a:ea typeface="Calibri" pitchFamily="34" charset="0"/>
                <a:cs typeface="Times New Roman" pitchFamily="18" charset="0"/>
              </a:rPr>
              <a:t> Retrieved 02 23, 2011, from History Timelines: http://www.history-timelines.org.uk/events-timelines/10-history-of-medicine-timeline.htm</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i="1" dirty="0" smtClean="0">
                <a:latin typeface="Arial" pitchFamily="34" charset="0"/>
                <a:ea typeface="Calibri" pitchFamily="34" charset="0"/>
                <a:cs typeface="Times New Roman" pitchFamily="18" charset="0"/>
              </a:rPr>
              <a:t>Honey, the Medicine of Choice for Many.</a:t>
            </a:r>
            <a:r>
              <a:rPr lang="en-US" sz="1600" dirty="0" smtClean="0">
                <a:latin typeface="Arial" pitchFamily="34" charset="0"/>
                <a:ea typeface="Calibri" pitchFamily="34" charset="0"/>
                <a:cs typeface="Times New Roman" pitchFamily="18" charset="0"/>
              </a:rPr>
              <a:t> (2010, 07 31). Retrieved 02 23, 2011, from Health For You: http://usaeu.net/2010/07/honey-the-medicine-of-choice-for-many/</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i="1" dirty="0" smtClean="0">
                <a:latin typeface="Arial" pitchFamily="34" charset="0"/>
                <a:ea typeface="Calibri" pitchFamily="34" charset="0"/>
                <a:cs typeface="Times New Roman" pitchFamily="18" charset="0"/>
              </a:rPr>
              <a:t>Major Discoveries in Biology</a:t>
            </a:r>
            <a:r>
              <a:rPr lang="en-US" sz="1600" dirty="0" smtClean="0">
                <a:latin typeface="Arial" pitchFamily="34" charset="0"/>
                <a:ea typeface="Calibri" pitchFamily="34" charset="0"/>
                <a:cs typeface="Times New Roman" pitchFamily="18" charset="0"/>
              </a:rPr>
              <a:t>. (</a:t>
            </a:r>
            <a:r>
              <a:rPr lang="en-US" sz="1600" dirty="0" err="1" smtClean="0">
                <a:latin typeface="Arial" pitchFamily="34" charset="0"/>
                <a:ea typeface="Calibri" pitchFamily="34" charset="0"/>
                <a:cs typeface="Times New Roman" pitchFamily="18" charset="0"/>
              </a:rPr>
              <a:t>n.d</a:t>
            </a:r>
            <a:r>
              <a:rPr lang="en-US" sz="1600" dirty="0" smtClean="0">
                <a:latin typeface="Arial" pitchFamily="34" charset="0"/>
                <a:ea typeface="Calibri" pitchFamily="34" charset="0"/>
                <a:cs typeface="Times New Roman" pitchFamily="18" charset="0"/>
              </a:rPr>
              <a:t>.). Retrieved 02 23, 2011, from Smith Life Science: http://www.smithlifescience.com/MajDiscoveriesbiology.htm</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Mercola, D. J. (2006). </a:t>
            </a:r>
            <a:r>
              <a:rPr lang="en-US" sz="1600" i="1" dirty="0" smtClean="0">
                <a:latin typeface="Arial" pitchFamily="34" charset="0"/>
                <a:ea typeface="Calibri" pitchFamily="34" charset="0"/>
                <a:cs typeface="Times New Roman" pitchFamily="18" charset="0"/>
              </a:rPr>
              <a:t>Sweet Deception: Why Splenda, NutraSweet, and the FDA May Be Hazardous to Your Health.</a:t>
            </a:r>
            <a:r>
              <a:rPr lang="en-US" sz="1600" dirty="0" smtClean="0">
                <a:latin typeface="Arial" pitchFamily="34" charset="0"/>
                <a:ea typeface="Calibri" pitchFamily="34" charset="0"/>
                <a:cs typeface="Times New Roman" pitchFamily="18" charset="0"/>
              </a:rPr>
              <a:t> Nashville: Thomas Nelson, Inc.</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err="1" smtClean="0">
                <a:latin typeface="Arial" pitchFamily="34" charset="0"/>
                <a:ea typeface="Calibri" pitchFamily="34" charset="0"/>
                <a:cs typeface="Times New Roman" pitchFamily="18" charset="0"/>
              </a:rPr>
              <a:t>Peack</a:t>
            </a:r>
            <a:r>
              <a:rPr lang="en-US" sz="1600" dirty="0" smtClean="0">
                <a:latin typeface="Arial" pitchFamily="34" charset="0"/>
                <a:ea typeface="Calibri" pitchFamily="34" charset="0"/>
                <a:cs typeface="Times New Roman" pitchFamily="18" charset="0"/>
              </a:rPr>
              <a:t>, M. (2002, 10). </a:t>
            </a:r>
            <a:r>
              <a:rPr lang="en-US" sz="1600" i="1" dirty="0" smtClean="0">
                <a:latin typeface="Arial" pitchFamily="34" charset="0"/>
                <a:ea typeface="Calibri" pitchFamily="34" charset="0"/>
                <a:cs typeface="Times New Roman" pitchFamily="18" charset="0"/>
              </a:rPr>
              <a:t>History of Chemical Engineering</a:t>
            </a:r>
            <a:r>
              <a:rPr lang="en-US" sz="1600" dirty="0" smtClean="0">
                <a:latin typeface="Arial" pitchFamily="34" charset="0"/>
                <a:ea typeface="Calibri" pitchFamily="34" charset="0"/>
                <a:cs typeface="Times New Roman" pitchFamily="18" charset="0"/>
              </a:rPr>
              <a:t>. Retrieved 02 23, 2011, from What is Chemical Engineering: http://www.ceb.cam.ac.uk/exemplarch2002/mcp21/history.html</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The Honey Association. (</a:t>
            </a:r>
            <a:r>
              <a:rPr lang="en-US" sz="1600" dirty="0" err="1" smtClean="0">
                <a:latin typeface="Arial" pitchFamily="34" charset="0"/>
                <a:ea typeface="Calibri" pitchFamily="34" charset="0"/>
                <a:cs typeface="Times New Roman" pitchFamily="18" charset="0"/>
              </a:rPr>
              <a:t>n.d</a:t>
            </a:r>
            <a:r>
              <a:rPr lang="en-US" sz="1600" dirty="0" smtClean="0">
                <a:latin typeface="Arial" pitchFamily="34" charset="0"/>
                <a:ea typeface="Calibri" pitchFamily="34" charset="0"/>
                <a:cs typeface="Times New Roman" pitchFamily="18" charset="0"/>
              </a:rPr>
              <a:t>.). </a:t>
            </a:r>
            <a:r>
              <a:rPr lang="en-US" sz="1600" i="1" dirty="0" smtClean="0">
                <a:latin typeface="Arial" pitchFamily="34" charset="0"/>
                <a:ea typeface="Calibri" pitchFamily="34" charset="0"/>
                <a:cs typeface="Times New Roman" pitchFamily="18" charset="0"/>
              </a:rPr>
              <a:t>A Brief History of Honey</a:t>
            </a:r>
            <a:r>
              <a:rPr lang="en-US" sz="1600" dirty="0" smtClean="0">
                <a:latin typeface="Arial" pitchFamily="34" charset="0"/>
                <a:ea typeface="Calibri" pitchFamily="34" charset="0"/>
                <a:cs typeface="Times New Roman" pitchFamily="18" charset="0"/>
              </a:rPr>
              <a:t>. Retrieved 02 23, 2011, from Honey Association: http://www.honeyassociation.com/history.htm</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Wikipedia.org. (2011, 02 20). </a:t>
            </a:r>
            <a:r>
              <a:rPr lang="en-US" sz="1600" i="1" dirty="0" err="1" smtClean="0">
                <a:latin typeface="Arial" pitchFamily="34" charset="0"/>
                <a:ea typeface="Calibri" pitchFamily="34" charset="0"/>
                <a:cs typeface="Times New Roman" pitchFamily="18" charset="0"/>
              </a:rPr>
              <a:t>Ayurveda</a:t>
            </a:r>
            <a:r>
              <a:rPr lang="en-US" sz="1600" i="1" dirty="0" smtClean="0">
                <a:latin typeface="Arial" pitchFamily="34" charset="0"/>
                <a:ea typeface="Calibri" pitchFamily="34" charset="0"/>
                <a:cs typeface="Times New Roman" pitchFamily="18" charset="0"/>
              </a:rPr>
              <a:t>.</a:t>
            </a:r>
            <a:r>
              <a:rPr lang="en-US" sz="1600" dirty="0" smtClean="0">
                <a:latin typeface="Arial" pitchFamily="34" charset="0"/>
                <a:ea typeface="Calibri" pitchFamily="34" charset="0"/>
                <a:cs typeface="Times New Roman" pitchFamily="18" charset="0"/>
              </a:rPr>
              <a:t> Retrieved 02 23, 2011, from Wikipedia: http://en.wikipedia.org/wiki/Ayurveda</a:t>
            </a:r>
            <a:endParaRPr lang="en-US" sz="1600" dirty="0" smtClean="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555641"/>
          </a:xfrm>
          <a:prstGeom prst="rect">
            <a:avLst/>
          </a:prstGeom>
        </p:spPr>
        <p:txBody>
          <a:bodyPr wrap="square">
            <a:spAutoFit/>
          </a:bodyPr>
          <a:lstStyle/>
          <a:p>
            <a:pPr lvl="0" eaLnBrk="0" fontAlgn="base" hangingPunct="0">
              <a:spcBef>
                <a:spcPct val="0"/>
              </a:spcBef>
              <a:spcAft>
                <a:spcPct val="0"/>
              </a:spcAft>
            </a:pPr>
            <a:r>
              <a:rPr lang="en-US" sz="1400" b="1" dirty="0" smtClean="0">
                <a:solidFill>
                  <a:srgbClr val="365F91"/>
                </a:solidFill>
                <a:latin typeface="Cambria" pitchFamily="18" charset="0"/>
                <a:ea typeface="Times New Roman" pitchFamily="18" charset="0"/>
                <a:cs typeface="Times New Roman" pitchFamily="18" charset="0"/>
              </a:rPr>
              <a:t>Bibliography</a:t>
            </a:r>
          </a:p>
          <a:p>
            <a:pPr lvl="0" eaLnBrk="0" fontAlgn="base" hangingPunct="0">
              <a:spcBef>
                <a:spcPct val="0"/>
              </a:spcBef>
              <a:spcAft>
                <a:spcPct val="0"/>
              </a:spcAft>
            </a:pPr>
            <a:r>
              <a:rPr lang="en-US" sz="1400" i="1" dirty="0" smtClean="0">
                <a:latin typeface="Arial" pitchFamily="34" charset="0"/>
                <a:ea typeface="Calibri" pitchFamily="34" charset="0"/>
                <a:cs typeface="Times New Roman" pitchFamily="18" charset="0"/>
              </a:rPr>
              <a:t>http://www.odomcorp.com/store/products/diet-coke-with-splenda.</a:t>
            </a:r>
            <a:r>
              <a:rPr lang="en-US" sz="1400" dirty="0" smtClean="0">
                <a:latin typeface="Arial" pitchFamily="34" charset="0"/>
                <a:ea typeface="Calibri" pitchFamily="34" charset="0"/>
                <a:cs typeface="Times New Roman" pitchFamily="18" charset="0"/>
              </a:rPr>
              <a:t> The Odom Corporation.</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Baird, M. I., </a:t>
            </a:r>
            <a:r>
              <a:rPr lang="en-US" sz="1400" dirty="0" err="1" smtClean="0">
                <a:latin typeface="Arial" pitchFamily="34" charset="0"/>
                <a:ea typeface="Calibri" pitchFamily="34" charset="0"/>
                <a:cs typeface="Times New Roman" pitchFamily="18" charset="0"/>
              </a:rPr>
              <a:t>Shephard</a:t>
            </a:r>
            <a:r>
              <a:rPr lang="en-US" sz="1400" dirty="0" smtClean="0">
                <a:latin typeface="Arial" pitchFamily="34" charset="0"/>
                <a:ea typeface="Calibri" pitchFamily="34" charset="0"/>
                <a:cs typeface="Times New Roman" pitchFamily="18" charset="0"/>
              </a:rPr>
              <a:t>, N., Merritt, R., &amp; </a:t>
            </a:r>
            <a:r>
              <a:rPr lang="en-US" sz="1400" dirty="0" err="1" smtClean="0">
                <a:latin typeface="Arial" pitchFamily="34" charset="0"/>
                <a:ea typeface="Calibri" pitchFamily="34" charset="0"/>
                <a:cs typeface="Times New Roman" pitchFamily="18" charset="0"/>
              </a:rPr>
              <a:t>Hildick</a:t>
            </a:r>
            <a:r>
              <a:rPr lang="en-US" sz="1400" dirty="0" smtClean="0">
                <a:latin typeface="Arial" pitchFamily="34" charset="0"/>
                <a:ea typeface="Calibri" pitchFamily="34" charset="0"/>
                <a:cs typeface="Times New Roman" pitchFamily="18" charset="0"/>
              </a:rPr>
              <a:t>-Smith, G. (2000). Repeated dose study of sucralose tolerance in human subjects. </a:t>
            </a:r>
            <a:r>
              <a:rPr lang="en-US" sz="1400" i="1" dirty="0" smtClean="0">
                <a:latin typeface="Arial" pitchFamily="34" charset="0"/>
                <a:ea typeface="Calibri" pitchFamily="34" charset="0"/>
                <a:cs typeface="Times New Roman" pitchFamily="18" charset="0"/>
              </a:rPr>
              <a:t>Food and Chemical Toxicology</a:t>
            </a:r>
            <a:r>
              <a:rPr lang="en-US" sz="1400" dirty="0" smtClean="0">
                <a:latin typeface="Arial" pitchFamily="34" charset="0"/>
                <a:ea typeface="Calibri" pitchFamily="34" charset="0"/>
                <a:cs typeface="Times New Roman" pitchFamily="18" charset="0"/>
              </a:rPr>
              <a:t> , 123-129.</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err="1" smtClean="0">
                <a:latin typeface="Arial" pitchFamily="34" charset="0"/>
                <a:ea typeface="Calibri" pitchFamily="34" charset="0"/>
                <a:cs typeface="Times New Roman" pitchFamily="18" charset="0"/>
              </a:rPr>
              <a:t>Bannach</a:t>
            </a:r>
            <a:r>
              <a:rPr lang="en-US" sz="1400" dirty="0" smtClean="0">
                <a:latin typeface="Arial" pitchFamily="34" charset="0"/>
                <a:ea typeface="Calibri" pitchFamily="34" charset="0"/>
                <a:cs typeface="Times New Roman" pitchFamily="18" charset="0"/>
              </a:rPr>
              <a:t>, G., Almeida, R. R., </a:t>
            </a:r>
            <a:r>
              <a:rPr lang="en-US" sz="1400" dirty="0" err="1" smtClean="0">
                <a:latin typeface="Arial" pitchFamily="34" charset="0"/>
                <a:ea typeface="Calibri" pitchFamily="34" charset="0"/>
                <a:cs typeface="Times New Roman" pitchFamily="18" charset="0"/>
              </a:rPr>
              <a:t>Lacerda</a:t>
            </a:r>
            <a:r>
              <a:rPr lang="en-US" sz="1400" dirty="0" smtClean="0">
                <a:latin typeface="Arial" pitchFamily="34" charset="0"/>
                <a:ea typeface="Calibri" pitchFamily="34" charset="0"/>
                <a:cs typeface="Times New Roman" pitchFamily="18" charset="0"/>
              </a:rPr>
              <a:t>, L. G., Schnitzler, E., &amp; </a:t>
            </a:r>
            <a:r>
              <a:rPr lang="en-US" sz="1400" dirty="0" err="1" smtClean="0">
                <a:latin typeface="Arial" pitchFamily="34" charset="0"/>
                <a:ea typeface="Calibri" pitchFamily="34" charset="0"/>
                <a:cs typeface="Times New Roman" pitchFamily="18" charset="0"/>
              </a:rPr>
              <a:t>Ionashiro</a:t>
            </a:r>
            <a:r>
              <a:rPr lang="en-US" sz="1400" dirty="0" smtClean="0">
                <a:latin typeface="Arial" pitchFamily="34" charset="0"/>
                <a:ea typeface="Calibri" pitchFamily="34" charset="0"/>
                <a:cs typeface="Times New Roman" pitchFamily="18" charset="0"/>
              </a:rPr>
              <a:t>, M. (2009). Thermal stability and thermal decomposition of sucralose. </a:t>
            </a:r>
            <a:r>
              <a:rPr lang="en-US" sz="1400" i="1" dirty="0" err="1" smtClean="0">
                <a:latin typeface="Arial" pitchFamily="34" charset="0"/>
                <a:ea typeface="Calibri" pitchFamily="34" charset="0"/>
                <a:cs typeface="Times New Roman" pitchFamily="18" charset="0"/>
              </a:rPr>
              <a:t>Eclética</a:t>
            </a:r>
            <a:r>
              <a:rPr lang="en-US" sz="1400" i="1" dirty="0" smtClean="0">
                <a:latin typeface="Arial" pitchFamily="34" charset="0"/>
                <a:ea typeface="Calibri" pitchFamily="34" charset="0"/>
                <a:cs typeface="Times New Roman" pitchFamily="18" charset="0"/>
              </a:rPr>
              <a:t> </a:t>
            </a:r>
            <a:r>
              <a:rPr lang="en-US" sz="1400" i="1" dirty="0" err="1" smtClean="0">
                <a:latin typeface="Arial" pitchFamily="34" charset="0"/>
                <a:ea typeface="Calibri" pitchFamily="34" charset="0"/>
                <a:cs typeface="Times New Roman" pitchFamily="18" charset="0"/>
              </a:rPr>
              <a:t>Química</a:t>
            </a:r>
            <a:r>
              <a:rPr lang="en-US" sz="1400" dirty="0" smtClean="0">
                <a:latin typeface="Arial" pitchFamily="34" charset="0"/>
                <a:ea typeface="Calibri" pitchFamily="34" charset="0"/>
                <a:cs typeface="Times New Roman" pitchFamily="18" charset="0"/>
              </a:rPr>
              <a:t> .</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Boyles, S. (2008). Do Lo-Cal Sweeteners Encourage Eating? </a:t>
            </a:r>
            <a:r>
              <a:rPr lang="en-US" sz="1400" i="1" dirty="0" err="1" smtClean="0">
                <a:latin typeface="Arial" pitchFamily="34" charset="0"/>
                <a:ea typeface="Calibri" pitchFamily="34" charset="0"/>
                <a:cs typeface="Times New Roman" pitchFamily="18" charset="0"/>
              </a:rPr>
              <a:t>CBSnews</a:t>
            </a:r>
            <a:r>
              <a:rPr lang="en-US" sz="1400" i="1" dirty="0" smtClean="0">
                <a:latin typeface="Arial" pitchFamily="34" charset="0"/>
                <a:ea typeface="Calibri" pitchFamily="34" charset="0"/>
                <a:cs typeface="Times New Roman" pitchFamily="18" charset="0"/>
              </a:rPr>
              <a:t> </a:t>
            </a:r>
            <a:r>
              <a:rPr lang="en-US" sz="1400" i="1" dirty="0" err="1" smtClean="0">
                <a:latin typeface="Arial" pitchFamily="34" charset="0"/>
                <a:ea typeface="Calibri" pitchFamily="34" charset="0"/>
                <a:cs typeface="Times New Roman" pitchFamily="18" charset="0"/>
              </a:rPr>
              <a:t>Healthwatch</a:t>
            </a:r>
            <a:r>
              <a:rPr lang="en-US" sz="1400" dirty="0" smtClean="0">
                <a:latin typeface="Arial" pitchFamily="34" charset="0"/>
                <a:ea typeface="Calibri" pitchFamily="34" charset="0"/>
                <a:cs typeface="Times New Roman" pitchFamily="18" charset="0"/>
              </a:rPr>
              <a:t> .</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Browning, L. (2007, 04 6). Makers of Artificial Sweeteners Go to Court. </a:t>
            </a:r>
            <a:r>
              <a:rPr lang="en-US" sz="1400" i="1" dirty="0" smtClean="0">
                <a:latin typeface="Arial" pitchFamily="34" charset="0"/>
                <a:ea typeface="Calibri" pitchFamily="34" charset="0"/>
                <a:cs typeface="Times New Roman" pitchFamily="18" charset="0"/>
              </a:rPr>
              <a:t>New York Times</a:t>
            </a:r>
            <a:r>
              <a:rPr lang="en-US" sz="1400" dirty="0" smtClean="0">
                <a:latin typeface="Arial" pitchFamily="34" charset="0"/>
                <a:ea typeface="Calibri" pitchFamily="34" charset="0"/>
                <a:cs typeface="Times New Roman" pitchFamily="18" charset="0"/>
              </a:rPr>
              <a:t> .</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err="1" smtClean="0">
                <a:latin typeface="Arial" pitchFamily="34" charset="0"/>
                <a:ea typeface="Calibri" pitchFamily="34" charset="0"/>
                <a:cs typeface="Times New Roman" pitchFamily="18" charset="0"/>
              </a:rPr>
              <a:t>Brusick</a:t>
            </a:r>
            <a:r>
              <a:rPr lang="en-US" sz="1400" dirty="0" smtClean="0">
                <a:latin typeface="Arial" pitchFamily="34" charset="0"/>
                <a:ea typeface="Calibri" pitchFamily="34" charset="0"/>
                <a:cs typeface="Times New Roman" pitchFamily="18" charset="0"/>
              </a:rPr>
              <a:t>, D., </a:t>
            </a:r>
            <a:r>
              <a:rPr lang="en-US" sz="1400" dirty="0" err="1" smtClean="0">
                <a:latin typeface="Arial" pitchFamily="34" charset="0"/>
                <a:ea typeface="Calibri" pitchFamily="34" charset="0"/>
                <a:cs typeface="Times New Roman" pitchFamily="18" charset="0"/>
              </a:rPr>
              <a:t>Grotz</a:t>
            </a:r>
            <a:r>
              <a:rPr lang="en-US" sz="1400" dirty="0" smtClean="0">
                <a:latin typeface="Arial" pitchFamily="34" charset="0"/>
                <a:ea typeface="Calibri" pitchFamily="34" charset="0"/>
                <a:cs typeface="Times New Roman" pitchFamily="18" charset="0"/>
              </a:rPr>
              <a:t>, V., </a:t>
            </a:r>
            <a:r>
              <a:rPr lang="en-US" sz="1400" dirty="0" err="1" smtClean="0">
                <a:latin typeface="Arial" pitchFamily="34" charset="0"/>
                <a:ea typeface="Calibri" pitchFamily="34" charset="0"/>
                <a:cs typeface="Times New Roman" pitchFamily="18" charset="0"/>
              </a:rPr>
              <a:t>Slesinski</a:t>
            </a:r>
            <a:r>
              <a:rPr lang="en-US" sz="1400" dirty="0" smtClean="0">
                <a:latin typeface="Arial" pitchFamily="34" charset="0"/>
                <a:ea typeface="Calibri" pitchFamily="34" charset="0"/>
                <a:cs typeface="Times New Roman" pitchFamily="18" charset="0"/>
              </a:rPr>
              <a:t>, R., Kruger, C., &amp; Hayes, A. (2010). The absence of </a:t>
            </a:r>
            <a:r>
              <a:rPr lang="en-US" sz="1400" dirty="0" err="1" smtClean="0">
                <a:latin typeface="Arial" pitchFamily="34" charset="0"/>
                <a:ea typeface="Calibri" pitchFamily="34" charset="0"/>
                <a:cs typeface="Times New Roman" pitchFamily="18" charset="0"/>
              </a:rPr>
              <a:t>genotoxicity</a:t>
            </a:r>
            <a:r>
              <a:rPr lang="en-US" sz="1400" dirty="0" smtClean="0">
                <a:latin typeface="Arial" pitchFamily="34" charset="0"/>
                <a:ea typeface="Calibri" pitchFamily="34" charset="0"/>
                <a:cs typeface="Times New Roman" pitchFamily="18" charset="0"/>
              </a:rPr>
              <a:t> of sucralose. </a:t>
            </a:r>
            <a:r>
              <a:rPr lang="en-US" sz="1400" i="1" dirty="0" smtClean="0">
                <a:latin typeface="Arial" pitchFamily="34" charset="0"/>
                <a:ea typeface="Calibri" pitchFamily="34" charset="0"/>
                <a:cs typeface="Times New Roman" pitchFamily="18" charset="0"/>
              </a:rPr>
              <a:t>Food and Chemical Toxicology</a:t>
            </a:r>
            <a:r>
              <a:rPr lang="en-US" sz="1400" dirty="0" smtClean="0">
                <a:latin typeface="Arial" pitchFamily="34" charset="0"/>
                <a:ea typeface="Calibri" pitchFamily="34" charset="0"/>
                <a:cs typeface="Times New Roman" pitchFamily="18" charset="0"/>
              </a:rPr>
              <a:t> , 3067-72.</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California Institute of Technology. (2004, 11 08). </a:t>
            </a:r>
            <a:r>
              <a:rPr lang="en-US" sz="1400" i="1" dirty="0" smtClean="0">
                <a:latin typeface="Arial" pitchFamily="34" charset="0"/>
                <a:ea typeface="Calibri" pitchFamily="34" charset="0"/>
                <a:cs typeface="Times New Roman" pitchFamily="18" charset="0"/>
              </a:rPr>
              <a:t>About the Division of Biology</a:t>
            </a:r>
            <a:r>
              <a:rPr lang="en-US" sz="1400" dirty="0" smtClean="0">
                <a:latin typeface="Arial" pitchFamily="34" charset="0"/>
                <a:ea typeface="Calibri" pitchFamily="34" charset="0"/>
                <a:cs typeface="Times New Roman" pitchFamily="18" charset="0"/>
              </a:rPr>
              <a:t>. Retrieved 02 23, 2011, from Biology Division: http://biology.caltech.edu/about/history/1980s.html</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CNN. (2006, 09 13). </a:t>
            </a:r>
            <a:r>
              <a:rPr lang="en-US" sz="1400" i="1" dirty="0" smtClean="0">
                <a:latin typeface="Arial" pitchFamily="34" charset="0"/>
                <a:ea typeface="Calibri" pitchFamily="34" charset="0"/>
                <a:cs typeface="Times New Roman" pitchFamily="18" charset="0"/>
              </a:rPr>
              <a:t>Skinny models banned from catwalk.</a:t>
            </a:r>
            <a:r>
              <a:rPr lang="en-US" sz="1400" dirty="0" smtClean="0">
                <a:latin typeface="Arial" pitchFamily="34" charset="0"/>
                <a:ea typeface="Calibri" pitchFamily="34" charset="0"/>
                <a:cs typeface="Times New Roman" pitchFamily="18" charset="0"/>
              </a:rPr>
              <a:t> Retrieved 03 02, 2011, from CNN.com: http://articles.cnn.com/2006-09-13/world/spain.models_1_association-of-fashion-designers-skinny-models-pasarela-cibeles?_s=PM:WORLD</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Environmental Nutrition. (2002, 10). Sucralose (Splenda): How Sweet It Is... or Perhaps Isn't? </a:t>
            </a:r>
            <a:r>
              <a:rPr lang="en-US" sz="1400" i="1" dirty="0" smtClean="0">
                <a:latin typeface="Arial" pitchFamily="34" charset="0"/>
                <a:ea typeface="Calibri" pitchFamily="34" charset="0"/>
                <a:cs typeface="Times New Roman" pitchFamily="18" charset="0"/>
              </a:rPr>
              <a:t>Environmental Nutrition</a:t>
            </a:r>
            <a:r>
              <a:rPr lang="en-US" sz="1400" dirty="0" smtClean="0">
                <a:latin typeface="Arial" pitchFamily="34" charset="0"/>
                <a:ea typeface="Calibri" pitchFamily="34" charset="0"/>
                <a:cs typeface="Times New Roman" pitchFamily="18" charset="0"/>
              </a:rPr>
              <a:t> , p. 7.</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err="1" smtClean="0">
                <a:latin typeface="Arial" pitchFamily="34" charset="0"/>
                <a:ea typeface="Calibri" pitchFamily="34" charset="0"/>
                <a:cs typeface="Times New Roman" pitchFamily="18" charset="0"/>
              </a:rPr>
              <a:t>Farlex</a:t>
            </a:r>
            <a:r>
              <a:rPr lang="en-US" sz="1400" dirty="0" smtClean="0">
                <a:latin typeface="Arial" pitchFamily="34" charset="0"/>
                <a:ea typeface="Calibri" pitchFamily="34" charset="0"/>
                <a:cs typeface="Times New Roman" pitchFamily="18" charset="0"/>
              </a:rPr>
              <a:t>. (2011). </a:t>
            </a:r>
            <a:r>
              <a:rPr lang="en-US" sz="1400" i="1" dirty="0" smtClean="0">
                <a:latin typeface="Arial" pitchFamily="34" charset="0"/>
                <a:ea typeface="Calibri" pitchFamily="34" charset="0"/>
                <a:cs typeface="Times New Roman" pitchFamily="18" charset="0"/>
              </a:rPr>
              <a:t>Glucose</a:t>
            </a:r>
            <a:r>
              <a:rPr lang="en-US" sz="1400" dirty="0" smtClean="0">
                <a:latin typeface="Arial" pitchFamily="34" charset="0"/>
                <a:ea typeface="Calibri" pitchFamily="34" charset="0"/>
                <a:cs typeface="Times New Roman" pitchFamily="18" charset="0"/>
              </a:rPr>
              <a:t>. Retrieved 04 04, 2011, from The Free Dictionary: http://encyclopedia2.thefreedictionary.com/Glucose</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Gascoigne, B. (2001). </a:t>
            </a:r>
            <a:r>
              <a:rPr lang="en-US" sz="1400" i="1" dirty="0" smtClean="0">
                <a:latin typeface="Arial" pitchFamily="34" charset="0"/>
                <a:ea typeface="Calibri" pitchFamily="34" charset="0"/>
                <a:cs typeface="Times New Roman" pitchFamily="18" charset="0"/>
              </a:rPr>
              <a:t>History of Medicine</a:t>
            </a:r>
            <a:r>
              <a:rPr lang="en-US" sz="1400" dirty="0" smtClean="0">
                <a:latin typeface="Arial" pitchFamily="34" charset="0"/>
                <a:ea typeface="Calibri" pitchFamily="34" charset="0"/>
                <a:cs typeface="Times New Roman" pitchFamily="18" charset="0"/>
              </a:rPr>
              <a:t>. Retrieved 02 23, 2011, from </a:t>
            </a:r>
            <a:r>
              <a:rPr lang="en-US" sz="1400" dirty="0" err="1" smtClean="0">
                <a:latin typeface="Arial" pitchFamily="34" charset="0"/>
                <a:ea typeface="Calibri" pitchFamily="34" charset="0"/>
                <a:cs typeface="Times New Roman" pitchFamily="18" charset="0"/>
              </a:rPr>
              <a:t>Historyworld</a:t>
            </a:r>
            <a:r>
              <a:rPr lang="en-US" sz="1400" dirty="0" smtClean="0">
                <a:latin typeface="Arial" pitchFamily="34" charset="0"/>
                <a:ea typeface="Calibri" pitchFamily="34" charset="0"/>
                <a:cs typeface="Times New Roman" pitchFamily="18" charset="0"/>
              </a:rPr>
              <a:t>: http://www.historyworld.net/wrldhis/PlainTextHistories.asp?groupid=476&amp;HistoryID=aa52&amp;gtrack=pthc</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Grice, C., &amp; Goldsmith, L. (2000). Sucralose—an overview of the toxicity data . </a:t>
            </a:r>
            <a:r>
              <a:rPr lang="en-US" sz="1400" i="1" dirty="0" smtClean="0">
                <a:latin typeface="Arial" pitchFamily="34" charset="0"/>
                <a:ea typeface="Calibri" pitchFamily="34" charset="0"/>
                <a:cs typeface="Times New Roman" pitchFamily="18" charset="0"/>
              </a:rPr>
              <a:t>Food and Chemical Toxicology</a:t>
            </a:r>
            <a:r>
              <a:rPr lang="en-US" sz="1400" dirty="0" smtClean="0">
                <a:latin typeface="Arial" pitchFamily="34" charset="0"/>
                <a:ea typeface="Calibri" pitchFamily="34" charset="0"/>
                <a:cs typeface="Times New Roman" pitchFamily="18" charset="0"/>
              </a:rPr>
              <a:t> , 1-6.</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HistoryTimelines.org. (</a:t>
            </a:r>
            <a:r>
              <a:rPr lang="en-US" sz="1400" dirty="0" err="1" smtClean="0">
                <a:latin typeface="Arial" pitchFamily="34" charset="0"/>
                <a:ea typeface="Calibri" pitchFamily="34" charset="0"/>
                <a:cs typeface="Times New Roman" pitchFamily="18" charset="0"/>
              </a:rPr>
              <a:t>n.d</a:t>
            </a:r>
            <a:r>
              <a:rPr lang="en-US" sz="1400" dirty="0" smtClean="0">
                <a:latin typeface="Arial" pitchFamily="34" charset="0"/>
                <a:ea typeface="Calibri" pitchFamily="34" charset="0"/>
                <a:cs typeface="Times New Roman" pitchFamily="18" charset="0"/>
              </a:rPr>
              <a:t>.). </a:t>
            </a:r>
            <a:r>
              <a:rPr lang="en-US" sz="1400" i="1" dirty="0" smtClean="0">
                <a:latin typeface="Arial" pitchFamily="34" charset="0"/>
                <a:ea typeface="Calibri" pitchFamily="34" charset="0"/>
                <a:cs typeface="Times New Roman" pitchFamily="18" charset="0"/>
              </a:rPr>
              <a:t>History of Medicine Timeline.</a:t>
            </a:r>
            <a:r>
              <a:rPr lang="en-US" sz="1400" dirty="0" smtClean="0">
                <a:latin typeface="Arial" pitchFamily="34" charset="0"/>
                <a:ea typeface="Calibri" pitchFamily="34" charset="0"/>
                <a:cs typeface="Times New Roman" pitchFamily="18" charset="0"/>
              </a:rPr>
              <a:t> Retrieved 02 23, 2011, from History Timelines: http://www.history-timelines.org.uk/events-timelines/10-history-of-medicine-timeline.htm</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i="1" dirty="0" smtClean="0">
                <a:latin typeface="Arial" pitchFamily="34" charset="0"/>
                <a:ea typeface="Calibri" pitchFamily="34" charset="0"/>
                <a:cs typeface="Times New Roman" pitchFamily="18" charset="0"/>
              </a:rPr>
              <a:t>Honey, the Medicine of Choice for Many.</a:t>
            </a:r>
            <a:r>
              <a:rPr lang="en-US" sz="1400" dirty="0" smtClean="0">
                <a:latin typeface="Arial" pitchFamily="34" charset="0"/>
                <a:ea typeface="Calibri" pitchFamily="34" charset="0"/>
                <a:cs typeface="Times New Roman" pitchFamily="18" charset="0"/>
              </a:rPr>
              <a:t> (2010, 07 31). Retrieved 02 23, 2011, from Health For You: http://usaeu.net/2010/07/honey-the-medicine-of-choice-for-many/</a:t>
            </a:r>
            <a:endParaRPr lang="en-US" sz="1400" dirty="0" smtClean="0">
              <a:latin typeface="Arial" pitchFamily="34" charset="0"/>
              <a:cs typeface="Arial" pitchFamily="34" charset="0"/>
            </a:endParaRPr>
          </a:p>
          <a:p>
            <a:pPr lvl="0" eaLnBrk="0" fontAlgn="base" hangingPunct="0">
              <a:spcBef>
                <a:spcPct val="0"/>
              </a:spcBef>
              <a:spcAft>
                <a:spcPct val="0"/>
              </a:spcAft>
            </a:pPr>
            <a:r>
              <a:rPr lang="en-US" sz="1400" dirty="0" smtClean="0">
                <a:latin typeface="Arial" pitchFamily="34" charset="0"/>
                <a:ea typeface="Calibri" pitchFamily="34" charset="0"/>
                <a:cs typeface="Times New Roman" pitchFamily="18" charset="0"/>
              </a:rPr>
              <a:t>International Finance Corporation. (2010). </a:t>
            </a:r>
            <a:r>
              <a:rPr lang="en-US" sz="1400" i="1" dirty="0" smtClean="0">
                <a:latin typeface="Arial" pitchFamily="34" charset="0"/>
                <a:ea typeface="Calibri" pitchFamily="34" charset="0"/>
                <a:cs typeface="Times New Roman" pitchFamily="18" charset="0"/>
              </a:rPr>
              <a:t>DDT scores a new victory as a malaria fighter</a:t>
            </a:r>
            <a:r>
              <a:rPr lang="en-US" sz="1400" dirty="0" smtClean="0">
                <a:latin typeface="Arial" pitchFamily="34" charset="0"/>
                <a:ea typeface="Calibri" pitchFamily="34" charset="0"/>
                <a:cs typeface="Times New Roman" pitchFamily="18" charset="0"/>
              </a:rPr>
              <a:t>. Retrieved 04 04, 2011, from Private Sector Development Blog: A market approach to development thinking: http://psdblog.worldbank.org/psdblog/2007/08/ddt-scores-a-ne.html</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762000" y="152401"/>
            <a:ext cx="1295400" cy="369332"/>
          </a:xfrm>
          <a:prstGeom prst="rect">
            <a:avLst/>
          </a:prstGeom>
          <a:noFill/>
          <a:ln>
            <a:noFill/>
          </a:ln>
        </p:spPr>
        <p:txBody>
          <a:bodyPr wrap="square" rtlCol="0">
            <a:spAutoFit/>
          </a:bodyPr>
          <a:lstStyle/>
          <a:p>
            <a:pPr>
              <a:buFont typeface="Arial" pitchFamily="34" charset="0"/>
              <a:buChar char="•"/>
            </a:pPr>
            <a:r>
              <a:rPr lang="en-US" b="1" dirty="0" smtClean="0">
                <a:solidFill>
                  <a:schemeClr val="bg1"/>
                </a:solidFill>
              </a:rPr>
              <a:t> </a:t>
            </a:r>
            <a:r>
              <a:rPr lang="en-US" b="1" u="sng" dirty="0" smtClean="0">
                <a:solidFill>
                  <a:schemeClr val="bg1"/>
                </a:solidFill>
              </a:rPr>
              <a:t>7,000 BC </a:t>
            </a:r>
            <a:endParaRPr lang="en-US" b="1" u="sng" dirty="0">
              <a:solidFill>
                <a:schemeClr val="bg1"/>
              </a:solidFill>
            </a:endParaRPr>
          </a:p>
        </p:txBody>
      </p:sp>
      <p:sp>
        <p:nvSpPr>
          <p:cNvPr id="24" name="TextBox 23"/>
          <p:cNvSpPr txBox="1"/>
          <p:nvPr/>
        </p:nvSpPr>
        <p:spPr>
          <a:xfrm>
            <a:off x="914400" y="457200"/>
            <a:ext cx="1676400" cy="64633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Beekeeping      in practice</a:t>
            </a:r>
            <a:endParaRPr lang="en-US" dirty="0">
              <a:solidFill>
                <a:schemeClr val="bg1"/>
              </a:solidFill>
              <a:latin typeface="Arial" pitchFamily="34" charset="0"/>
              <a:cs typeface="Arial" pitchFamily="34" charset="0"/>
            </a:endParaRPr>
          </a:p>
        </p:txBody>
      </p:sp>
      <p:sp>
        <p:nvSpPr>
          <p:cNvPr id="28" name="TextBox 27"/>
          <p:cNvSpPr txBox="1"/>
          <p:nvPr/>
        </p:nvSpPr>
        <p:spPr>
          <a:xfrm>
            <a:off x="685800" y="1295400"/>
            <a:ext cx="1905000" cy="369332"/>
          </a:xfrm>
          <a:prstGeom prst="rect">
            <a:avLst/>
          </a:prstGeom>
          <a:noFill/>
        </p:spPr>
        <p:txBody>
          <a:bodyPr wrap="square" rtlCol="0">
            <a:spAutoFit/>
          </a:bodyPr>
          <a:lstStyle/>
          <a:p>
            <a:pPr>
              <a:buFont typeface="Arial" pitchFamily="34" charset="0"/>
              <a:buChar char="•"/>
            </a:pPr>
            <a:r>
              <a:rPr lang="en-US" b="1" dirty="0" smtClean="0">
                <a:solidFill>
                  <a:schemeClr val="bg1"/>
                </a:solidFill>
              </a:rPr>
              <a:t> </a:t>
            </a:r>
            <a:r>
              <a:rPr lang="en-US" b="1" u="sng" dirty="0" smtClean="0">
                <a:solidFill>
                  <a:schemeClr val="bg1"/>
                </a:solidFill>
              </a:rPr>
              <a:t>6,000 – 1,000 BC</a:t>
            </a:r>
            <a:endParaRPr lang="en-US" b="1" u="sng" dirty="0">
              <a:solidFill>
                <a:schemeClr val="bg1"/>
              </a:solidFill>
            </a:endParaRPr>
          </a:p>
        </p:txBody>
      </p:sp>
      <p:sp>
        <p:nvSpPr>
          <p:cNvPr id="29" name="TextBox 28"/>
          <p:cNvSpPr txBox="1"/>
          <p:nvPr/>
        </p:nvSpPr>
        <p:spPr>
          <a:xfrm>
            <a:off x="914400" y="1676400"/>
            <a:ext cx="2438400" cy="646331"/>
          </a:xfrm>
          <a:prstGeom prst="rect">
            <a:avLst/>
          </a:prstGeom>
          <a:noFill/>
        </p:spPr>
        <p:txBody>
          <a:bodyPr wrap="square" rtlCol="0">
            <a:spAutoFit/>
          </a:bodyPr>
          <a:lstStyle/>
          <a:p>
            <a:r>
              <a:rPr lang="en-US" dirty="0" smtClean="0">
                <a:solidFill>
                  <a:schemeClr val="bg1"/>
                </a:solidFill>
              </a:rPr>
              <a:t>Sugarcane originated in Papua New Guinea</a:t>
            </a:r>
            <a:endParaRPr lang="en-US" dirty="0">
              <a:solidFill>
                <a:schemeClr val="bg1"/>
              </a:solidFill>
            </a:endParaRPr>
          </a:p>
        </p:txBody>
      </p:sp>
      <p:sp>
        <p:nvSpPr>
          <p:cNvPr id="37" name="TextBox 36"/>
          <p:cNvSpPr txBox="1"/>
          <p:nvPr/>
        </p:nvSpPr>
        <p:spPr>
          <a:xfrm>
            <a:off x="762000" y="2438400"/>
            <a:ext cx="1600200" cy="369332"/>
          </a:xfrm>
          <a:prstGeom prst="rect">
            <a:avLst/>
          </a:prstGeom>
          <a:noFill/>
        </p:spPr>
        <p:txBody>
          <a:bodyPr wrap="square" rtlCol="0">
            <a:spAutoFit/>
          </a:bodyPr>
          <a:lstStyle/>
          <a:p>
            <a:pPr>
              <a:buFont typeface="Arial" pitchFamily="34" charset="0"/>
              <a:buChar char="•"/>
            </a:pPr>
            <a:r>
              <a:rPr lang="en-US" b="1" u="sng" dirty="0" smtClean="0">
                <a:solidFill>
                  <a:schemeClr val="bg1"/>
                </a:solidFill>
              </a:rPr>
              <a:t> 500 – 250 BC</a:t>
            </a:r>
            <a:endParaRPr lang="en-US" b="1" u="sng" dirty="0">
              <a:solidFill>
                <a:schemeClr val="bg1"/>
              </a:solidFill>
            </a:endParaRPr>
          </a:p>
        </p:txBody>
      </p:sp>
      <p:sp>
        <p:nvSpPr>
          <p:cNvPr id="38" name="TextBox 37"/>
          <p:cNvSpPr txBox="1"/>
          <p:nvPr/>
        </p:nvSpPr>
        <p:spPr>
          <a:xfrm>
            <a:off x="914400" y="2743200"/>
            <a:ext cx="2133600" cy="646331"/>
          </a:xfrm>
          <a:prstGeom prst="rect">
            <a:avLst/>
          </a:prstGeom>
          <a:noFill/>
        </p:spPr>
        <p:txBody>
          <a:bodyPr wrap="square" rtlCol="0">
            <a:spAutoFit/>
          </a:bodyPr>
          <a:lstStyle/>
          <a:p>
            <a:r>
              <a:rPr lang="en-US" dirty="0" smtClean="0">
                <a:solidFill>
                  <a:schemeClr val="bg1"/>
                </a:solidFill>
              </a:rPr>
              <a:t>Sugarcane spreads to India and China</a:t>
            </a:r>
            <a:endParaRPr lang="en-US" dirty="0">
              <a:solidFill>
                <a:schemeClr val="bg1"/>
              </a:solidFill>
            </a:endParaRPr>
          </a:p>
        </p:txBody>
      </p:sp>
      <p:sp>
        <p:nvSpPr>
          <p:cNvPr id="41" name="TextBox 40"/>
          <p:cNvSpPr txBox="1"/>
          <p:nvPr/>
        </p:nvSpPr>
        <p:spPr>
          <a:xfrm>
            <a:off x="838200" y="3505200"/>
            <a:ext cx="1600200" cy="369332"/>
          </a:xfrm>
          <a:prstGeom prst="rect">
            <a:avLst/>
          </a:prstGeom>
          <a:noFill/>
        </p:spPr>
        <p:txBody>
          <a:bodyPr wrap="square" rtlCol="0">
            <a:spAutoFit/>
          </a:bodyPr>
          <a:lstStyle/>
          <a:p>
            <a:pPr>
              <a:buFont typeface="Arial" pitchFamily="34" charset="0"/>
              <a:buChar char="•"/>
            </a:pPr>
            <a:r>
              <a:rPr lang="en-US" b="1" dirty="0" smtClean="0">
                <a:solidFill>
                  <a:schemeClr val="bg1"/>
                </a:solidFill>
              </a:rPr>
              <a:t> </a:t>
            </a:r>
            <a:r>
              <a:rPr lang="en-US" b="1" u="sng" dirty="0" smtClean="0">
                <a:solidFill>
                  <a:schemeClr val="bg1"/>
                </a:solidFill>
              </a:rPr>
              <a:t>500 – 600 AD</a:t>
            </a:r>
            <a:endParaRPr lang="en-US" b="1" u="sng" dirty="0">
              <a:solidFill>
                <a:schemeClr val="bg1"/>
              </a:solidFill>
            </a:endParaRPr>
          </a:p>
        </p:txBody>
      </p:sp>
      <p:sp>
        <p:nvSpPr>
          <p:cNvPr id="47" name="TextBox 46"/>
          <p:cNvSpPr txBox="1"/>
          <p:nvPr/>
        </p:nvSpPr>
        <p:spPr>
          <a:xfrm>
            <a:off x="914400" y="3810000"/>
            <a:ext cx="3429000" cy="646331"/>
          </a:xfrm>
          <a:prstGeom prst="rect">
            <a:avLst/>
          </a:prstGeom>
          <a:noFill/>
        </p:spPr>
        <p:txBody>
          <a:bodyPr wrap="square" rtlCol="0">
            <a:spAutoFit/>
          </a:bodyPr>
          <a:lstStyle/>
          <a:p>
            <a:r>
              <a:rPr lang="en-US" dirty="0" smtClean="0">
                <a:solidFill>
                  <a:schemeClr val="bg1"/>
                </a:solidFill>
              </a:rPr>
              <a:t>The Indians boiled sugar cane juice to make crystalline sugar</a:t>
            </a:r>
            <a:endParaRPr lang="en-US" dirty="0">
              <a:solidFill>
                <a:schemeClr val="bg1"/>
              </a:solidFill>
            </a:endParaRPr>
          </a:p>
        </p:txBody>
      </p:sp>
      <p:sp>
        <p:nvSpPr>
          <p:cNvPr id="49" name="TextBox 48"/>
          <p:cNvSpPr txBox="1"/>
          <p:nvPr/>
        </p:nvSpPr>
        <p:spPr>
          <a:xfrm>
            <a:off x="838200" y="4495800"/>
            <a:ext cx="1219200" cy="369332"/>
          </a:xfrm>
          <a:prstGeom prst="rect">
            <a:avLst/>
          </a:prstGeom>
          <a:noFill/>
        </p:spPr>
        <p:txBody>
          <a:bodyPr wrap="square" rtlCol="0">
            <a:spAutoFit/>
          </a:bodyPr>
          <a:lstStyle/>
          <a:p>
            <a:pPr>
              <a:buFont typeface="Arial" pitchFamily="34" charset="0"/>
              <a:buChar char="•"/>
            </a:pPr>
            <a:r>
              <a:rPr lang="en-US" b="1" u="sng" dirty="0" smtClean="0">
                <a:solidFill>
                  <a:schemeClr val="bg1"/>
                </a:solidFill>
              </a:rPr>
              <a:t> 1000 AD</a:t>
            </a:r>
            <a:endParaRPr lang="en-US" b="1" u="sng" dirty="0">
              <a:solidFill>
                <a:schemeClr val="bg1"/>
              </a:solidFill>
            </a:endParaRPr>
          </a:p>
        </p:txBody>
      </p:sp>
      <p:sp>
        <p:nvSpPr>
          <p:cNvPr id="50" name="TextBox 49"/>
          <p:cNvSpPr txBox="1"/>
          <p:nvPr/>
        </p:nvSpPr>
        <p:spPr>
          <a:xfrm>
            <a:off x="914400" y="4876800"/>
            <a:ext cx="2743200" cy="646331"/>
          </a:xfrm>
          <a:prstGeom prst="rect">
            <a:avLst/>
          </a:prstGeom>
          <a:noFill/>
        </p:spPr>
        <p:txBody>
          <a:bodyPr wrap="square" rtlCol="0">
            <a:spAutoFit/>
          </a:bodyPr>
          <a:lstStyle/>
          <a:p>
            <a:r>
              <a:rPr lang="en-US" dirty="0" smtClean="0">
                <a:solidFill>
                  <a:schemeClr val="bg1"/>
                </a:solidFill>
              </a:rPr>
              <a:t>Sugar was taken to Europe by crusaders</a:t>
            </a:r>
            <a:endParaRPr lang="en-US" dirty="0">
              <a:solidFill>
                <a:schemeClr val="bg1"/>
              </a:solidFill>
            </a:endParaRPr>
          </a:p>
        </p:txBody>
      </p:sp>
      <p:sp>
        <p:nvSpPr>
          <p:cNvPr id="61" name="TextBox 60"/>
          <p:cNvSpPr txBox="1"/>
          <p:nvPr/>
        </p:nvSpPr>
        <p:spPr>
          <a:xfrm>
            <a:off x="838200" y="5486400"/>
            <a:ext cx="838200" cy="369332"/>
          </a:xfrm>
          <a:prstGeom prst="rect">
            <a:avLst/>
          </a:prstGeom>
          <a:noFill/>
        </p:spPr>
        <p:txBody>
          <a:bodyPr wrap="square" rtlCol="0">
            <a:spAutoFit/>
          </a:bodyPr>
          <a:lstStyle/>
          <a:p>
            <a:pPr>
              <a:buFont typeface="Arial" pitchFamily="34" charset="0"/>
              <a:buChar char="•"/>
            </a:pPr>
            <a:r>
              <a:rPr lang="en-US" b="1" dirty="0" smtClean="0">
                <a:solidFill>
                  <a:schemeClr val="bg1"/>
                </a:solidFill>
              </a:rPr>
              <a:t> </a:t>
            </a:r>
            <a:r>
              <a:rPr lang="en-US" b="1" u="sng" dirty="0" smtClean="0">
                <a:solidFill>
                  <a:schemeClr val="bg1"/>
                </a:solidFill>
              </a:rPr>
              <a:t>1492</a:t>
            </a:r>
            <a:endParaRPr lang="en-US" b="1" u="sng" dirty="0">
              <a:solidFill>
                <a:schemeClr val="bg1"/>
              </a:solidFill>
            </a:endParaRPr>
          </a:p>
        </p:txBody>
      </p:sp>
      <p:sp>
        <p:nvSpPr>
          <p:cNvPr id="62" name="TextBox 61"/>
          <p:cNvSpPr txBox="1"/>
          <p:nvPr/>
        </p:nvSpPr>
        <p:spPr>
          <a:xfrm>
            <a:off x="914400" y="5791200"/>
            <a:ext cx="2514600" cy="646331"/>
          </a:xfrm>
          <a:prstGeom prst="rect">
            <a:avLst/>
          </a:prstGeom>
          <a:noFill/>
        </p:spPr>
        <p:txBody>
          <a:bodyPr wrap="square" rtlCol="0">
            <a:spAutoFit/>
          </a:bodyPr>
          <a:lstStyle/>
          <a:p>
            <a:r>
              <a:rPr lang="en-US" dirty="0" smtClean="0">
                <a:solidFill>
                  <a:schemeClr val="bg1"/>
                </a:solidFill>
              </a:rPr>
              <a:t>Columbus brought sugar cane to the Caribbean</a:t>
            </a:r>
            <a:endParaRPr lang="en-US" dirty="0">
              <a:solidFill>
                <a:schemeClr val="bg1"/>
              </a:solidFill>
            </a:endParaRPr>
          </a:p>
        </p:txBody>
      </p:sp>
      <p:sp>
        <p:nvSpPr>
          <p:cNvPr id="63" name="TextBox 62"/>
          <p:cNvSpPr txBox="1"/>
          <p:nvPr/>
        </p:nvSpPr>
        <p:spPr>
          <a:xfrm>
            <a:off x="4495800" y="152401"/>
            <a:ext cx="838200" cy="646331"/>
          </a:xfrm>
          <a:prstGeom prst="rect">
            <a:avLst/>
          </a:prstGeom>
          <a:noFill/>
        </p:spPr>
        <p:txBody>
          <a:bodyPr wrap="square" rtlCol="0">
            <a:spAutoFit/>
          </a:bodyPr>
          <a:lstStyle/>
          <a:p>
            <a:pPr>
              <a:buFont typeface="Arial" pitchFamily="34" charset="0"/>
              <a:buChar char="•"/>
            </a:pPr>
            <a:r>
              <a:rPr lang="en-US" b="1" dirty="0" smtClean="0">
                <a:solidFill>
                  <a:schemeClr val="bg1"/>
                </a:solidFill>
              </a:rPr>
              <a:t> </a:t>
            </a:r>
            <a:r>
              <a:rPr lang="en-US" b="1" u="sng" dirty="0" smtClean="0">
                <a:solidFill>
                  <a:schemeClr val="bg1"/>
                </a:solidFill>
              </a:rPr>
              <a:t>1879</a:t>
            </a:r>
          </a:p>
          <a:p>
            <a:r>
              <a:rPr lang="en-US" dirty="0" smtClean="0">
                <a:solidFill>
                  <a:schemeClr val="bg1"/>
                </a:solidFill>
              </a:rPr>
              <a:t>   </a:t>
            </a:r>
            <a:endParaRPr lang="en-US" dirty="0">
              <a:solidFill>
                <a:schemeClr val="bg1"/>
              </a:solidFill>
            </a:endParaRPr>
          </a:p>
        </p:txBody>
      </p:sp>
      <p:sp>
        <p:nvSpPr>
          <p:cNvPr id="64" name="TextBox 63"/>
          <p:cNvSpPr txBox="1"/>
          <p:nvPr/>
        </p:nvSpPr>
        <p:spPr>
          <a:xfrm>
            <a:off x="4724400" y="457200"/>
            <a:ext cx="2514600" cy="923330"/>
          </a:xfrm>
          <a:prstGeom prst="rect">
            <a:avLst/>
          </a:prstGeom>
          <a:noFill/>
        </p:spPr>
        <p:txBody>
          <a:bodyPr wrap="square" rtlCol="0">
            <a:spAutoFit/>
          </a:bodyPr>
          <a:lstStyle/>
          <a:p>
            <a:r>
              <a:rPr lang="en-US" dirty="0" smtClean="0">
                <a:solidFill>
                  <a:schemeClr val="bg1"/>
                </a:solidFill>
              </a:rPr>
              <a:t>Remsen  and </a:t>
            </a:r>
            <a:r>
              <a:rPr lang="en-US" dirty="0" err="1" smtClean="0">
                <a:solidFill>
                  <a:schemeClr val="bg1"/>
                </a:solidFill>
              </a:rPr>
              <a:t>Fahlburg</a:t>
            </a:r>
            <a:r>
              <a:rPr lang="en-US" dirty="0" smtClean="0">
                <a:solidFill>
                  <a:schemeClr val="bg1"/>
                </a:solidFill>
              </a:rPr>
              <a:t>  accidentally discover saccharine</a:t>
            </a:r>
            <a:endParaRPr lang="en-US" dirty="0"/>
          </a:p>
        </p:txBody>
      </p:sp>
      <p:sp>
        <p:nvSpPr>
          <p:cNvPr id="65" name="TextBox 64"/>
          <p:cNvSpPr txBox="1"/>
          <p:nvPr/>
        </p:nvSpPr>
        <p:spPr>
          <a:xfrm>
            <a:off x="4572000" y="1600200"/>
            <a:ext cx="1066800" cy="381000"/>
          </a:xfrm>
          <a:prstGeom prst="rect">
            <a:avLst/>
          </a:prstGeom>
          <a:noFill/>
        </p:spPr>
        <p:txBody>
          <a:bodyPr wrap="square" rtlCol="0">
            <a:spAutoFit/>
          </a:bodyPr>
          <a:lstStyle/>
          <a:p>
            <a:pPr>
              <a:buFont typeface="Arial" pitchFamily="34" charset="0"/>
              <a:buChar char="•"/>
            </a:pPr>
            <a:r>
              <a:rPr lang="en-US" dirty="0" smtClean="0">
                <a:solidFill>
                  <a:schemeClr val="bg1"/>
                </a:solidFill>
              </a:rPr>
              <a:t> </a:t>
            </a:r>
            <a:r>
              <a:rPr lang="en-US" b="1" u="sng" dirty="0" smtClean="0">
                <a:solidFill>
                  <a:schemeClr val="bg1"/>
                </a:solidFill>
              </a:rPr>
              <a:t>1937</a:t>
            </a:r>
            <a:endParaRPr lang="en-US" b="1" u="sng" dirty="0">
              <a:solidFill>
                <a:schemeClr val="bg1"/>
              </a:solidFill>
            </a:endParaRPr>
          </a:p>
        </p:txBody>
      </p:sp>
      <p:sp>
        <p:nvSpPr>
          <p:cNvPr id="66" name="TextBox 65"/>
          <p:cNvSpPr txBox="1"/>
          <p:nvPr/>
        </p:nvSpPr>
        <p:spPr>
          <a:xfrm>
            <a:off x="4876800" y="1905000"/>
            <a:ext cx="2895600" cy="923330"/>
          </a:xfrm>
          <a:prstGeom prst="rect">
            <a:avLst/>
          </a:prstGeom>
          <a:noFill/>
        </p:spPr>
        <p:txBody>
          <a:bodyPr wrap="square" rtlCol="0">
            <a:spAutoFit/>
          </a:bodyPr>
          <a:lstStyle/>
          <a:p>
            <a:r>
              <a:rPr lang="en-US" dirty="0" smtClean="0">
                <a:solidFill>
                  <a:schemeClr val="bg1"/>
                </a:solidFill>
              </a:rPr>
              <a:t>Michael </a:t>
            </a:r>
            <a:r>
              <a:rPr lang="en-US" dirty="0" err="1" smtClean="0">
                <a:solidFill>
                  <a:schemeClr val="bg1"/>
                </a:solidFill>
              </a:rPr>
              <a:t>Sveda</a:t>
            </a:r>
            <a:r>
              <a:rPr lang="en-US" dirty="0" smtClean="0">
                <a:solidFill>
                  <a:schemeClr val="bg1"/>
                </a:solidFill>
              </a:rPr>
              <a:t> (U. Illinois Grad Student) accidentally discovers cyclamate</a:t>
            </a:r>
            <a:endParaRPr lang="en-US" dirty="0">
              <a:solidFill>
                <a:schemeClr val="bg1"/>
              </a:solidFill>
            </a:endParaRPr>
          </a:p>
        </p:txBody>
      </p:sp>
      <p:sp>
        <p:nvSpPr>
          <p:cNvPr id="67" name="TextBox 66"/>
          <p:cNvSpPr txBox="1"/>
          <p:nvPr/>
        </p:nvSpPr>
        <p:spPr>
          <a:xfrm>
            <a:off x="4724400" y="2971800"/>
            <a:ext cx="838200" cy="381000"/>
          </a:xfrm>
          <a:prstGeom prst="rect">
            <a:avLst/>
          </a:prstGeom>
          <a:noFill/>
        </p:spPr>
        <p:txBody>
          <a:bodyPr wrap="square" rtlCol="0">
            <a:spAutoFit/>
          </a:bodyPr>
          <a:lstStyle/>
          <a:p>
            <a:pPr>
              <a:buFont typeface="Arial" pitchFamily="34" charset="0"/>
              <a:buChar char="•"/>
            </a:pPr>
            <a:r>
              <a:rPr lang="en-US" dirty="0" smtClean="0">
                <a:solidFill>
                  <a:schemeClr val="bg1"/>
                </a:solidFill>
              </a:rPr>
              <a:t> </a:t>
            </a:r>
            <a:r>
              <a:rPr lang="en-US" b="1" u="sng" dirty="0" smtClean="0">
                <a:solidFill>
                  <a:schemeClr val="bg1"/>
                </a:solidFill>
              </a:rPr>
              <a:t>1965</a:t>
            </a:r>
            <a:endParaRPr lang="en-US" b="1" u="sng" dirty="0">
              <a:solidFill>
                <a:schemeClr val="bg1"/>
              </a:solidFill>
            </a:endParaRPr>
          </a:p>
        </p:txBody>
      </p:sp>
      <p:sp>
        <p:nvSpPr>
          <p:cNvPr id="68" name="TextBox 67"/>
          <p:cNvSpPr txBox="1"/>
          <p:nvPr/>
        </p:nvSpPr>
        <p:spPr>
          <a:xfrm>
            <a:off x="4876800" y="3276600"/>
            <a:ext cx="1752600" cy="646331"/>
          </a:xfrm>
          <a:prstGeom prst="rect">
            <a:avLst/>
          </a:prstGeom>
          <a:noFill/>
        </p:spPr>
        <p:txBody>
          <a:bodyPr wrap="square" rtlCol="0">
            <a:spAutoFit/>
          </a:bodyPr>
          <a:lstStyle/>
          <a:p>
            <a:r>
              <a:rPr lang="en-US" dirty="0" smtClean="0">
                <a:solidFill>
                  <a:schemeClr val="bg1"/>
                </a:solidFill>
              </a:rPr>
              <a:t>Aspartame is discovered</a:t>
            </a:r>
            <a:endParaRPr lang="en-US" dirty="0">
              <a:solidFill>
                <a:schemeClr val="bg1"/>
              </a:solidFill>
            </a:endParaRPr>
          </a:p>
        </p:txBody>
      </p:sp>
      <p:sp>
        <p:nvSpPr>
          <p:cNvPr id="69" name="TextBox 68"/>
          <p:cNvSpPr txBox="1"/>
          <p:nvPr/>
        </p:nvSpPr>
        <p:spPr>
          <a:xfrm>
            <a:off x="4724400" y="3962400"/>
            <a:ext cx="914400" cy="381000"/>
          </a:xfrm>
          <a:prstGeom prst="rect">
            <a:avLst/>
          </a:prstGeom>
          <a:noFill/>
        </p:spPr>
        <p:txBody>
          <a:bodyPr wrap="square" rtlCol="0">
            <a:spAutoFit/>
          </a:bodyPr>
          <a:lstStyle/>
          <a:p>
            <a:pPr>
              <a:buFont typeface="Arial" pitchFamily="34" charset="0"/>
              <a:buChar char="•"/>
            </a:pPr>
            <a:r>
              <a:rPr lang="en-US" dirty="0" smtClean="0">
                <a:solidFill>
                  <a:schemeClr val="bg1"/>
                </a:solidFill>
              </a:rPr>
              <a:t> </a:t>
            </a:r>
            <a:r>
              <a:rPr lang="en-US" b="1" u="sng" dirty="0" smtClean="0">
                <a:solidFill>
                  <a:schemeClr val="bg1"/>
                </a:solidFill>
              </a:rPr>
              <a:t>1975</a:t>
            </a:r>
            <a:endParaRPr lang="en-US" b="1" u="sng" dirty="0">
              <a:solidFill>
                <a:schemeClr val="bg1"/>
              </a:solidFill>
            </a:endParaRPr>
          </a:p>
        </p:txBody>
      </p:sp>
      <p:sp>
        <p:nvSpPr>
          <p:cNvPr id="70" name="TextBox 69"/>
          <p:cNvSpPr txBox="1"/>
          <p:nvPr/>
        </p:nvSpPr>
        <p:spPr>
          <a:xfrm>
            <a:off x="4800600" y="4267200"/>
            <a:ext cx="2895600" cy="1200329"/>
          </a:xfrm>
          <a:prstGeom prst="rect">
            <a:avLst/>
          </a:prstGeom>
          <a:noFill/>
        </p:spPr>
        <p:txBody>
          <a:bodyPr wrap="square" rtlCol="0">
            <a:spAutoFit/>
          </a:bodyPr>
          <a:lstStyle/>
          <a:p>
            <a:r>
              <a:rPr lang="en-US" dirty="0" smtClean="0">
                <a:solidFill>
                  <a:schemeClr val="bg1"/>
                </a:solidFill>
              </a:rPr>
              <a:t>Sucralose is discovered by </a:t>
            </a:r>
            <a:r>
              <a:rPr lang="en-US" dirty="0" err="1" smtClean="0">
                <a:solidFill>
                  <a:schemeClr val="bg1"/>
                </a:solidFill>
              </a:rPr>
              <a:t>Sashikant</a:t>
            </a:r>
            <a:r>
              <a:rPr lang="en-US" dirty="0" smtClean="0">
                <a:solidFill>
                  <a:schemeClr val="bg1"/>
                </a:solidFill>
              </a:rPr>
              <a:t> </a:t>
            </a:r>
            <a:r>
              <a:rPr lang="en-US" dirty="0" err="1" smtClean="0">
                <a:solidFill>
                  <a:schemeClr val="bg1"/>
                </a:solidFill>
              </a:rPr>
              <a:t>Phadis</a:t>
            </a:r>
            <a:r>
              <a:rPr lang="en-US" dirty="0" smtClean="0">
                <a:solidFill>
                  <a:schemeClr val="bg1"/>
                </a:solidFill>
              </a:rPr>
              <a:t> at Queen’s Collage in London while developing pesticides</a:t>
            </a:r>
            <a:endParaRPr lang="en-US" dirty="0">
              <a:solidFill>
                <a:schemeClr val="bg1"/>
              </a:solidFill>
            </a:endParaRPr>
          </a:p>
        </p:txBody>
      </p:sp>
      <p:sp>
        <p:nvSpPr>
          <p:cNvPr id="71" name="TextBox 70"/>
          <p:cNvSpPr txBox="1"/>
          <p:nvPr/>
        </p:nvSpPr>
        <p:spPr>
          <a:xfrm>
            <a:off x="4724400" y="5486400"/>
            <a:ext cx="1143000" cy="381000"/>
          </a:xfrm>
          <a:prstGeom prst="rect">
            <a:avLst/>
          </a:prstGeom>
          <a:noFill/>
        </p:spPr>
        <p:txBody>
          <a:bodyPr wrap="square" rtlCol="0">
            <a:spAutoFit/>
          </a:bodyPr>
          <a:lstStyle/>
          <a:p>
            <a:pPr>
              <a:buFont typeface="Arial" pitchFamily="34" charset="0"/>
              <a:buChar char="•"/>
            </a:pPr>
            <a:r>
              <a:rPr lang="en-US" dirty="0" smtClean="0">
                <a:solidFill>
                  <a:schemeClr val="bg1"/>
                </a:solidFill>
              </a:rPr>
              <a:t> </a:t>
            </a:r>
            <a:r>
              <a:rPr lang="en-US" b="1" u="sng" dirty="0" smtClean="0">
                <a:solidFill>
                  <a:schemeClr val="bg1"/>
                </a:solidFill>
              </a:rPr>
              <a:t>1998</a:t>
            </a:r>
            <a:endParaRPr lang="en-US" u="sng" dirty="0">
              <a:solidFill>
                <a:schemeClr val="bg1"/>
              </a:solidFill>
            </a:endParaRPr>
          </a:p>
        </p:txBody>
      </p:sp>
      <p:sp>
        <p:nvSpPr>
          <p:cNvPr id="72" name="TextBox 71"/>
          <p:cNvSpPr txBox="1"/>
          <p:nvPr/>
        </p:nvSpPr>
        <p:spPr>
          <a:xfrm>
            <a:off x="4876800" y="5791200"/>
            <a:ext cx="2209800" cy="646331"/>
          </a:xfrm>
          <a:prstGeom prst="rect">
            <a:avLst/>
          </a:prstGeom>
          <a:noFill/>
        </p:spPr>
        <p:txBody>
          <a:bodyPr wrap="square" rtlCol="0">
            <a:spAutoFit/>
          </a:bodyPr>
          <a:lstStyle/>
          <a:p>
            <a:r>
              <a:rPr lang="en-US" dirty="0" smtClean="0">
                <a:solidFill>
                  <a:schemeClr val="bg1"/>
                </a:solidFill>
              </a:rPr>
              <a:t>Sucralose is approved for use</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6001643"/>
          </a:xfrm>
          <a:prstGeom prst="rect">
            <a:avLst/>
          </a:prstGeom>
        </p:spPr>
        <p:txBody>
          <a:bodyPr wrap="square">
            <a:spAutoFit/>
          </a:bodyPr>
          <a:lstStyle/>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Karp, G. (2010). </a:t>
            </a:r>
            <a:r>
              <a:rPr lang="en-US" sz="1600" i="1" dirty="0" smtClean="0">
                <a:latin typeface="Arial" pitchFamily="34" charset="0"/>
                <a:ea typeface="Calibri" pitchFamily="34" charset="0"/>
                <a:cs typeface="Times New Roman" pitchFamily="18" charset="0"/>
              </a:rPr>
              <a:t>Cell and Molecular Biology</a:t>
            </a:r>
            <a:r>
              <a:rPr lang="en-US" sz="1600" dirty="0" smtClean="0">
                <a:latin typeface="Arial" pitchFamily="34" charset="0"/>
                <a:ea typeface="Calibri" pitchFamily="34" charset="0"/>
                <a:cs typeface="Times New Roman" pitchFamily="18" charset="0"/>
              </a:rPr>
              <a:t> (6th ed.). Hoboken, New Jersey: John Wiley &amp; Sons, Inc.</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i="1" dirty="0" smtClean="0">
                <a:latin typeface="Arial" pitchFamily="34" charset="0"/>
                <a:ea typeface="Calibri" pitchFamily="34" charset="0"/>
                <a:cs typeface="Times New Roman" pitchFamily="18" charset="0"/>
              </a:rPr>
              <a:t>Major Discoveries in Biology</a:t>
            </a:r>
            <a:r>
              <a:rPr lang="en-US" sz="1600" dirty="0" smtClean="0">
                <a:latin typeface="Arial" pitchFamily="34" charset="0"/>
                <a:ea typeface="Calibri" pitchFamily="34" charset="0"/>
                <a:cs typeface="Times New Roman" pitchFamily="18" charset="0"/>
              </a:rPr>
              <a:t>. (</a:t>
            </a:r>
            <a:r>
              <a:rPr lang="en-US" sz="1600" dirty="0" err="1" smtClean="0">
                <a:latin typeface="Arial" pitchFamily="34" charset="0"/>
                <a:ea typeface="Calibri" pitchFamily="34" charset="0"/>
                <a:cs typeface="Times New Roman" pitchFamily="18" charset="0"/>
              </a:rPr>
              <a:t>n.d</a:t>
            </a:r>
            <a:r>
              <a:rPr lang="en-US" sz="1600" dirty="0" smtClean="0">
                <a:latin typeface="Arial" pitchFamily="34" charset="0"/>
                <a:ea typeface="Calibri" pitchFamily="34" charset="0"/>
                <a:cs typeface="Times New Roman" pitchFamily="18" charset="0"/>
              </a:rPr>
              <a:t>.). Retrieved 02 23, 2011, from Smith Life Science: http://www.smithlifescience.com/MajDiscoveriesbiology.htm</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McNeil </a:t>
            </a:r>
            <a:r>
              <a:rPr lang="en-US" sz="1600" dirty="0" err="1" smtClean="0">
                <a:latin typeface="Arial" pitchFamily="34" charset="0"/>
                <a:ea typeface="Calibri" pitchFamily="34" charset="0"/>
                <a:cs typeface="Times New Roman" pitchFamily="18" charset="0"/>
              </a:rPr>
              <a:t>Nutritinals</a:t>
            </a:r>
            <a:r>
              <a:rPr lang="en-US" sz="1600" dirty="0" smtClean="0">
                <a:latin typeface="Arial" pitchFamily="34" charset="0"/>
                <a:ea typeface="Calibri" pitchFamily="34" charset="0"/>
                <a:cs typeface="Times New Roman" pitchFamily="18" charset="0"/>
              </a:rPr>
              <a:t>, LLC. (2011). </a:t>
            </a:r>
            <a:r>
              <a:rPr lang="en-US" sz="1600" i="1" dirty="0" smtClean="0">
                <a:latin typeface="Arial" pitchFamily="34" charset="0"/>
                <a:ea typeface="Calibri" pitchFamily="34" charset="0"/>
                <a:cs typeface="Times New Roman" pitchFamily="18" charset="0"/>
              </a:rPr>
              <a:t>Our Family of Products.</a:t>
            </a:r>
            <a:r>
              <a:rPr lang="en-US" sz="1600" dirty="0" smtClean="0">
                <a:latin typeface="Arial" pitchFamily="34" charset="0"/>
                <a:ea typeface="Calibri" pitchFamily="34" charset="0"/>
                <a:cs typeface="Times New Roman" pitchFamily="18" charset="0"/>
              </a:rPr>
              <a:t> Retrieved 04 03, 2011, from Splenda.com: http://www.splenda.com/products</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McNeil Nutritionals, LLC. (2003, 01 7). </a:t>
            </a:r>
            <a:r>
              <a:rPr lang="en-US" sz="1600" i="1" dirty="0" smtClean="0">
                <a:latin typeface="Arial" pitchFamily="34" charset="0"/>
                <a:ea typeface="Calibri" pitchFamily="34" charset="0"/>
                <a:cs typeface="Times New Roman" pitchFamily="18" charset="0"/>
              </a:rPr>
              <a:t>Material Safety Data Sheet: Splenda Brand Sucralose.</a:t>
            </a:r>
            <a:r>
              <a:rPr lang="en-US" sz="1600" dirty="0" smtClean="0">
                <a:latin typeface="Arial" pitchFamily="34" charset="0"/>
                <a:ea typeface="Calibri" pitchFamily="34" charset="0"/>
                <a:cs typeface="Times New Roman" pitchFamily="18" charset="0"/>
              </a:rPr>
              <a:t> Retrieved 04 04, 2011, from 3E MSDS : http://www.msds.com/servlet/B2BDocumentDisplay?document_version_nri=640005&amp;manuf_nri=12917&amp;manuf_name=&amp;supplier_nri=12917&amp;page_number=1&amp;search_source=centraldb&amp;CLIENT_session_key=A598458_ktweagle&amp;CLIENT_language=2</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McNeil Nutritionals, LLC. (2011). </a:t>
            </a:r>
            <a:r>
              <a:rPr lang="en-US" sz="1600" i="1" dirty="0" smtClean="0">
                <a:latin typeface="Arial" pitchFamily="34" charset="0"/>
                <a:ea typeface="Calibri" pitchFamily="34" charset="0"/>
                <a:cs typeface="Times New Roman" pitchFamily="18" charset="0"/>
              </a:rPr>
              <a:t>Splenda Products FAQs.</a:t>
            </a:r>
            <a:r>
              <a:rPr lang="en-US" sz="1600" dirty="0" smtClean="0">
                <a:latin typeface="Arial" pitchFamily="34" charset="0"/>
                <a:ea typeface="Calibri" pitchFamily="34" charset="0"/>
                <a:cs typeface="Times New Roman" pitchFamily="18" charset="0"/>
              </a:rPr>
              <a:t> Retrieved 04 04, 2011, from Splenda.com: http://www.splenda.com/faq/no-calorie-sweetener</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Mercola, D. J. (2006). </a:t>
            </a:r>
            <a:r>
              <a:rPr lang="en-US" sz="1600" i="1" dirty="0" smtClean="0">
                <a:latin typeface="Arial" pitchFamily="34" charset="0"/>
                <a:ea typeface="Calibri" pitchFamily="34" charset="0"/>
                <a:cs typeface="Times New Roman" pitchFamily="18" charset="0"/>
              </a:rPr>
              <a:t>Sweet Deception: Why Splenda, NutraSweet, and the FDA May Be Hazardous to Your Health.</a:t>
            </a:r>
            <a:r>
              <a:rPr lang="en-US" sz="1600" dirty="0" smtClean="0">
                <a:latin typeface="Arial" pitchFamily="34" charset="0"/>
                <a:ea typeface="Calibri" pitchFamily="34" charset="0"/>
                <a:cs typeface="Times New Roman" pitchFamily="18" charset="0"/>
              </a:rPr>
              <a:t> Nashville: Thomas Nelson, Inc.</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err="1" smtClean="0">
                <a:latin typeface="Arial" pitchFamily="34" charset="0"/>
                <a:ea typeface="Calibri" pitchFamily="34" charset="0"/>
                <a:cs typeface="Times New Roman" pitchFamily="18" charset="0"/>
              </a:rPr>
              <a:t>Peack</a:t>
            </a:r>
            <a:r>
              <a:rPr lang="en-US" sz="1600" dirty="0" smtClean="0">
                <a:latin typeface="Arial" pitchFamily="34" charset="0"/>
                <a:ea typeface="Calibri" pitchFamily="34" charset="0"/>
                <a:cs typeface="Times New Roman" pitchFamily="18" charset="0"/>
              </a:rPr>
              <a:t>, M. (2002, 10). </a:t>
            </a:r>
            <a:r>
              <a:rPr lang="en-US" sz="1600" i="1" dirty="0" smtClean="0">
                <a:latin typeface="Arial" pitchFamily="34" charset="0"/>
                <a:ea typeface="Calibri" pitchFamily="34" charset="0"/>
                <a:cs typeface="Times New Roman" pitchFamily="18" charset="0"/>
              </a:rPr>
              <a:t>History of Chemical Engineering</a:t>
            </a:r>
            <a:r>
              <a:rPr lang="en-US" sz="1600" dirty="0" smtClean="0">
                <a:latin typeface="Arial" pitchFamily="34" charset="0"/>
                <a:ea typeface="Calibri" pitchFamily="34" charset="0"/>
                <a:cs typeface="Times New Roman" pitchFamily="18" charset="0"/>
              </a:rPr>
              <a:t>. Retrieved 02 23, 2011, from What is Chemical Engineering: http://www.ceb.cam.ac.uk/exemplarch2002/mcp21/history.html</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smtClean="0">
                <a:latin typeface="Arial" pitchFamily="34" charset="0"/>
                <a:ea typeface="Calibri" pitchFamily="34" charset="0"/>
                <a:cs typeface="Times New Roman" pitchFamily="18" charset="0"/>
              </a:rPr>
              <a:t>Pope, J. V. (2010, 05 11). </a:t>
            </a:r>
            <a:r>
              <a:rPr lang="en-US" sz="1600" i="1" dirty="0" smtClean="0">
                <a:latin typeface="Arial" pitchFamily="34" charset="0"/>
                <a:ea typeface="Calibri" pitchFamily="34" charset="0"/>
                <a:cs typeface="Times New Roman" pitchFamily="18" charset="0"/>
              </a:rPr>
              <a:t>Toxicity, Organochlorine Pesticides Clinical Presentation.</a:t>
            </a:r>
            <a:r>
              <a:rPr lang="en-US" sz="1600" dirty="0" smtClean="0">
                <a:latin typeface="Arial" pitchFamily="34" charset="0"/>
                <a:ea typeface="Calibri" pitchFamily="34" charset="0"/>
                <a:cs typeface="Times New Roman" pitchFamily="18" charset="0"/>
              </a:rPr>
              <a:t> Retrieved 04 04, 2011, from </a:t>
            </a:r>
            <a:r>
              <a:rPr lang="en-US" sz="1600" dirty="0" err="1" smtClean="0">
                <a:latin typeface="Arial" pitchFamily="34" charset="0"/>
                <a:ea typeface="Calibri" pitchFamily="34" charset="0"/>
                <a:cs typeface="Times New Roman" pitchFamily="18" charset="0"/>
              </a:rPr>
              <a:t>MedScape</a:t>
            </a:r>
            <a:r>
              <a:rPr lang="en-US" sz="1600" dirty="0" smtClean="0">
                <a:latin typeface="Arial" pitchFamily="34" charset="0"/>
                <a:ea typeface="Calibri" pitchFamily="34" charset="0"/>
                <a:cs typeface="Times New Roman" pitchFamily="18" charset="0"/>
              </a:rPr>
              <a:t> reference: http://emedicine.medscape.com/article/815051-clinical#a0217</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dirty="0" err="1" smtClean="0">
                <a:latin typeface="Arial" pitchFamily="34" charset="0"/>
                <a:ea typeface="Calibri" pitchFamily="34" charset="0"/>
                <a:cs typeface="Times New Roman" pitchFamily="18" charset="0"/>
              </a:rPr>
              <a:t>Rockoff</a:t>
            </a:r>
            <a:r>
              <a:rPr lang="en-US" sz="1600" dirty="0" smtClean="0">
                <a:latin typeface="Arial" pitchFamily="34" charset="0"/>
                <a:ea typeface="Calibri" pitchFamily="34" charset="0"/>
                <a:cs typeface="Times New Roman" pitchFamily="18" charset="0"/>
              </a:rPr>
              <a:t>, J. D. (2006, 07 21). FDA Scientists Report Their Safety Concerns in Poll. </a:t>
            </a:r>
            <a:r>
              <a:rPr lang="en-US" sz="1600" i="1" dirty="0" smtClean="0">
                <a:latin typeface="Arial" pitchFamily="34" charset="0"/>
                <a:ea typeface="Calibri" pitchFamily="34" charset="0"/>
                <a:cs typeface="Times New Roman" pitchFamily="18" charset="0"/>
              </a:rPr>
              <a:t>The Los Angeles Times</a:t>
            </a:r>
            <a:r>
              <a:rPr lang="en-US" sz="1600" dirty="0" smtClean="0">
                <a:latin typeface="Arial" pitchFamily="34" charset="0"/>
                <a:ea typeface="Calibri" pitchFamily="34" charset="0"/>
                <a:cs typeface="Times New Roman" pitchFamily="18" charset="0"/>
              </a:rPr>
              <a:t> .</a:t>
            </a:r>
            <a:endParaRPr lang="en-US" sz="1600" dirty="0" smtClean="0">
              <a:latin typeface="Arial" pitchFamily="34" charset="0"/>
              <a:cs typeface="Arial" pitchFamily="34" charset="0"/>
            </a:endParaRPr>
          </a:p>
          <a:p>
            <a:pPr lvl="0" eaLnBrk="0" fontAlgn="base" hangingPunct="0">
              <a:spcBef>
                <a:spcPct val="0"/>
              </a:spcBef>
              <a:spcAft>
                <a:spcPct val="0"/>
              </a:spcAft>
            </a:pPr>
            <a:r>
              <a:rPr lang="en-US" sz="1600" i="1" dirty="0" smtClean="0">
                <a:latin typeface="Arial" pitchFamily="34" charset="0"/>
                <a:ea typeface="Calibri" pitchFamily="34" charset="0"/>
                <a:cs typeface="Times New Roman" pitchFamily="18" charset="0"/>
              </a:rPr>
              <a:t>Snapshot: Splenda.</a:t>
            </a:r>
            <a:r>
              <a:rPr lang="en-US" sz="1600" dirty="0" smtClean="0">
                <a:latin typeface="Arial" pitchFamily="34" charset="0"/>
                <a:ea typeface="Calibri" pitchFamily="34" charset="0"/>
                <a:cs typeface="Times New Roman" pitchFamily="18" charset="0"/>
              </a:rPr>
              <a:t> (2011). Retrieved 04 04, 2011, from </a:t>
            </a:r>
            <a:r>
              <a:rPr lang="en-US" sz="1600" dirty="0" err="1" smtClean="0">
                <a:latin typeface="Arial" pitchFamily="34" charset="0"/>
                <a:ea typeface="Calibri" pitchFamily="34" charset="0"/>
                <a:cs typeface="Times New Roman" pitchFamily="18" charset="0"/>
              </a:rPr>
              <a:t>Kosmix</a:t>
            </a:r>
            <a:r>
              <a:rPr lang="en-US" sz="1600" dirty="0" smtClean="0">
                <a:latin typeface="Arial" pitchFamily="34" charset="0"/>
                <a:ea typeface="Calibri" pitchFamily="34" charset="0"/>
                <a:cs typeface="Times New Roman" pitchFamily="18" charset="0"/>
              </a:rPr>
              <a:t>: http://www.kosmix.com/topic/splenda</a:t>
            </a:r>
            <a:endParaRPr lang="en-US" sz="1600" dirty="0" smtClean="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457200"/>
            <a:ext cx="8382000" cy="6001546"/>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Honey Association.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n.d</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 Brief History of Honey</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Retrieved 02 23, 2011, from Honey Association: http://www.honeyassociation.com/history.htm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Tymoczko</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J. L., Berg, J. M., &amp;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Stryer</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 (2010).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Biochemistry: A Short Course.</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New York: W.H. Freeman and Company.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 Food and Drug Administration. (2010, 07 29).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the FDA: History</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Retrieved 04 04, 2011, from U.S. Food and Drug Administration: http://www.fda.gov/AboutFDA/WhatWeDo/History/default.htm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 Food and Drug Administration. (2010, 04 01).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Code of Federal Regulations Title 21</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Retrieved 04 04, 2011, from U.S. Food and Drug Administration: http://www.accessdata.fda.gov/scripts/cdrh/cfdocs/cfcfr/CFRSearch.cfm?CFRPart=101&amp;showFR=1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 Food and Drug Administration. (2010, 04 23).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Drugs are Developed and Approved</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Retrieved 04 04, 2011, from U.S. Food and Drug Administration: http://www.fda.gov/Drugs/DevelopmentApprovalProcess/HowDrugsareDevelopedandApproved/default.htm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Wikipedia.org. (2011, 02 20). </a:t>
            </a:r>
            <a:r>
              <a:rPr kumimoji="0" lang="en-US" sz="1600" b="0"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Ayurveda</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Retrieved 02 23, 2011, from Wikipedia: http://en.wikipedia.org/wiki/Ayurveda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Wikipedia.org. (2011, 03 22). </a:t>
            </a:r>
            <a:r>
              <a:rPr kumimoji="0" lang="en-US" sz="1600" b="0"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Stevia</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Retrieved 04 04, 2011, from Wikipedia.org: http://en.wikipedia.org/wiki/Stevia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Wing, K. (2010). Splenda versus Glucose in Yeast Metabolism. Naples, FL.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Zimmerman, M. (1995).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Science, </a:t>
            </a:r>
            <a:r>
              <a:rPr kumimoji="0" lang="en-US" sz="1600" b="0"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Nonscience</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and Nonsense.</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Baltimore: The Johns Hopkins University Press.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3352800"/>
            <a:ext cx="4572000" cy="3105150"/>
          </a:xfrm>
          <a:prstGeom prst="rect">
            <a:avLst/>
          </a:prstGeom>
          <a:noFill/>
          <a:ln w="9525">
            <a:noFill/>
            <a:miter lim="800000"/>
            <a:headEnd/>
            <a:tailEnd/>
          </a:ln>
        </p:spPr>
      </p:pic>
      <p:sp>
        <p:nvSpPr>
          <p:cNvPr id="3" name="Rectangle 2"/>
          <p:cNvSpPr/>
          <p:nvPr/>
        </p:nvSpPr>
        <p:spPr>
          <a:xfrm>
            <a:off x="1569652" y="381000"/>
            <a:ext cx="570124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is Splenda?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762000" y="1371600"/>
            <a:ext cx="5715000" cy="369332"/>
          </a:xfrm>
          <a:prstGeom prst="rect">
            <a:avLst/>
          </a:prstGeom>
          <a:noFill/>
        </p:spPr>
        <p:txBody>
          <a:bodyPr wrap="square" rtlCol="0">
            <a:spAutoFit/>
          </a:bodyPr>
          <a:lstStyle/>
          <a:p>
            <a:endParaRPr lang="en-US" dirty="0">
              <a:solidFill>
                <a:schemeClr val="bg1"/>
              </a:solidFill>
            </a:endParaRPr>
          </a:p>
        </p:txBody>
      </p:sp>
      <p:sp>
        <p:nvSpPr>
          <p:cNvPr id="6" name="TextBox 5"/>
          <p:cNvSpPr txBox="1"/>
          <p:nvPr/>
        </p:nvSpPr>
        <p:spPr>
          <a:xfrm>
            <a:off x="609600" y="1371600"/>
            <a:ext cx="8153400" cy="1908215"/>
          </a:xfrm>
          <a:prstGeom prst="rect">
            <a:avLst/>
          </a:prstGeom>
          <a:noFill/>
          <a:ln>
            <a:solidFill>
              <a:schemeClr val="accent1"/>
            </a:solidFill>
          </a:ln>
        </p:spPr>
        <p:txBody>
          <a:bodyPr wrap="square" rtlCol="0">
            <a:spAutoFit/>
          </a:bodyPr>
          <a:lstStyle/>
          <a:p>
            <a:pPr>
              <a:buFont typeface="Arial" pitchFamily="34" charset="0"/>
              <a:buChar char="•"/>
            </a:pPr>
            <a:r>
              <a:rPr lang="en-US" sz="2000" dirty="0" smtClean="0">
                <a:solidFill>
                  <a:schemeClr val="tx2">
                    <a:lumMod val="60000"/>
                    <a:lumOff val="40000"/>
                  </a:schemeClr>
                </a:solidFill>
                <a:latin typeface="Arial" pitchFamily="34" charset="0"/>
                <a:cs typeface="Arial" pitchFamily="34" charset="0"/>
              </a:rPr>
              <a:t> Splenda is manufactured by McNeil Nutritionals, a branch of the      </a:t>
            </a:r>
          </a:p>
          <a:p>
            <a:r>
              <a:rPr lang="en-US" sz="2000" dirty="0" smtClean="0">
                <a:solidFill>
                  <a:schemeClr val="tx2">
                    <a:lumMod val="60000"/>
                    <a:lumOff val="40000"/>
                  </a:schemeClr>
                </a:solidFill>
                <a:latin typeface="Arial" pitchFamily="34" charset="0"/>
                <a:cs typeface="Arial" pitchFamily="34" charset="0"/>
              </a:rPr>
              <a:t>  company Johnson and Johnson</a:t>
            </a:r>
          </a:p>
          <a:p>
            <a:endParaRPr lang="en-US" sz="2000" dirty="0" smtClean="0">
              <a:solidFill>
                <a:schemeClr val="tx2">
                  <a:lumMod val="60000"/>
                  <a:lumOff val="40000"/>
                </a:schemeClr>
              </a:solidFill>
            </a:endParaRPr>
          </a:p>
          <a:p>
            <a:pPr>
              <a:buFont typeface="Arial" pitchFamily="34" charset="0"/>
              <a:buChar char="•"/>
            </a:pPr>
            <a:r>
              <a:rPr lang="en-US" sz="2000" dirty="0" smtClean="0">
                <a:solidFill>
                  <a:schemeClr val="tx2">
                    <a:lumMod val="60000"/>
                    <a:lumOff val="40000"/>
                  </a:schemeClr>
                </a:solidFill>
                <a:latin typeface="Arial" pitchFamily="34" charset="0"/>
                <a:cs typeface="Arial" pitchFamily="34" charset="0"/>
              </a:rPr>
              <a:t> Splenda is the commercial name for the compound sucralose mixed </a:t>
            </a:r>
          </a:p>
          <a:p>
            <a:r>
              <a:rPr lang="en-US" sz="2000" dirty="0" smtClean="0">
                <a:solidFill>
                  <a:schemeClr val="tx2">
                    <a:lumMod val="60000"/>
                    <a:lumOff val="40000"/>
                  </a:schemeClr>
                </a:solidFill>
                <a:latin typeface="Arial" pitchFamily="34" charset="0"/>
                <a:cs typeface="Arial" pitchFamily="34" charset="0"/>
              </a:rPr>
              <a:t>   with  bulking agents Dextrose and Maltodextrin</a:t>
            </a:r>
          </a:p>
          <a:p>
            <a:pPr>
              <a:buFont typeface="Arial" pitchFamily="34" charset="0"/>
              <a:buChar char="•"/>
            </a:pPr>
            <a:endParaRPr lang="en-US" dirty="0">
              <a:solidFill>
                <a:schemeClr val="bg1"/>
              </a:solidFill>
            </a:endParaRPr>
          </a:p>
        </p:txBody>
      </p:sp>
      <p:pic>
        <p:nvPicPr>
          <p:cNvPr id="7" name="Picture 6" descr="sucralose.png"/>
          <p:cNvPicPr/>
          <p:nvPr/>
        </p:nvPicPr>
        <p:blipFill>
          <a:blip r:embed="rId3" cstate="print"/>
          <a:srcRect b="12613"/>
          <a:stretch>
            <a:fillRect/>
          </a:stretch>
        </p:blipFill>
        <p:spPr>
          <a:xfrm>
            <a:off x="5486400" y="3810000"/>
            <a:ext cx="3124200" cy="2152650"/>
          </a:xfrm>
          <a:prstGeom prst="rect">
            <a:avLst/>
          </a:prstGeom>
        </p:spPr>
      </p:pic>
      <p:sp>
        <p:nvSpPr>
          <p:cNvPr id="8" name="TextBox 7"/>
          <p:cNvSpPr txBox="1"/>
          <p:nvPr/>
        </p:nvSpPr>
        <p:spPr>
          <a:xfrm>
            <a:off x="6324600" y="6096000"/>
            <a:ext cx="1219200" cy="369332"/>
          </a:xfrm>
          <a:prstGeom prst="rect">
            <a:avLst/>
          </a:prstGeom>
          <a:noFill/>
        </p:spPr>
        <p:txBody>
          <a:bodyPr wrap="square" rtlCol="0">
            <a:spAutoFit/>
          </a:bodyPr>
          <a:lstStyle/>
          <a:p>
            <a:pPr algn="ctr"/>
            <a:r>
              <a:rPr lang="en-US" dirty="0" smtClean="0"/>
              <a:t>Sucralose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9FC88"/>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41962" y="381000"/>
            <a:ext cx="726166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Sucralose </a:t>
            </a:r>
            <a:r>
              <a:rPr lang="en-US"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vs</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Sucrose</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762000" y="1524000"/>
            <a:ext cx="7543800" cy="923330"/>
          </a:xfrm>
          <a:prstGeom prst="rect">
            <a:avLst/>
          </a:prstGeom>
          <a:noFill/>
        </p:spPr>
        <p:txBody>
          <a:bodyPr wrap="square" rtlCol="0">
            <a:spAutoFit/>
          </a:bodyPr>
          <a:lstStyle/>
          <a:p>
            <a:r>
              <a:rPr lang="en-US" dirty="0" err="1" smtClean="0">
                <a:solidFill>
                  <a:schemeClr val="tx2">
                    <a:lumMod val="60000"/>
                    <a:lumOff val="40000"/>
                  </a:schemeClr>
                </a:solidFill>
                <a:latin typeface="Arial" pitchFamily="34" charset="0"/>
                <a:cs typeface="Arial" pitchFamily="34" charset="0"/>
              </a:rPr>
              <a:t>Sucralose’s</a:t>
            </a:r>
            <a:r>
              <a:rPr lang="en-US" dirty="0" smtClean="0">
                <a:solidFill>
                  <a:schemeClr val="tx2">
                    <a:lumMod val="60000"/>
                    <a:lumOff val="40000"/>
                  </a:schemeClr>
                </a:solidFill>
                <a:latin typeface="Arial" pitchFamily="34" charset="0"/>
                <a:cs typeface="Arial" pitchFamily="34" charset="0"/>
              </a:rPr>
              <a:t> chemical name:</a:t>
            </a:r>
          </a:p>
          <a:p>
            <a:r>
              <a:rPr lang="en-US" dirty="0" smtClean="0">
                <a:solidFill>
                  <a:schemeClr val="tx2">
                    <a:lumMod val="60000"/>
                    <a:lumOff val="40000"/>
                  </a:schemeClr>
                </a:solidFill>
                <a:latin typeface="Arial" pitchFamily="34" charset="0"/>
                <a:cs typeface="Arial" pitchFamily="34" charset="0"/>
              </a:rPr>
              <a:t>1,6,-dichloro-1,6-dideoxy-beta-D-fructofuranosyl-4-chloro-4-deoxy-alpha-D-galactopyranoside</a:t>
            </a:r>
            <a:endParaRPr lang="en-US" dirty="0">
              <a:solidFill>
                <a:schemeClr val="tx2">
                  <a:lumMod val="60000"/>
                  <a:lumOff val="40000"/>
                </a:schemeClr>
              </a:solidFill>
              <a:latin typeface="Arial" pitchFamily="34" charset="0"/>
              <a:cs typeface="Arial" pitchFamily="34" charset="0"/>
            </a:endParaRPr>
          </a:p>
        </p:txBody>
      </p:sp>
      <p:pic>
        <p:nvPicPr>
          <p:cNvPr id="5" name="Picture 4" descr="sucrose.png"/>
          <p:cNvPicPr/>
          <p:nvPr/>
        </p:nvPicPr>
        <p:blipFill>
          <a:blip r:embed="rId2" cstate="print"/>
          <a:stretch>
            <a:fillRect/>
          </a:stretch>
        </p:blipFill>
        <p:spPr>
          <a:xfrm>
            <a:off x="914400" y="2895600"/>
            <a:ext cx="2896004" cy="1905266"/>
          </a:xfrm>
          <a:prstGeom prst="rect">
            <a:avLst/>
          </a:prstGeom>
        </p:spPr>
      </p:pic>
      <p:pic>
        <p:nvPicPr>
          <p:cNvPr id="6" name="Picture 5" descr="sucralose.png"/>
          <p:cNvPicPr/>
          <p:nvPr/>
        </p:nvPicPr>
        <p:blipFill>
          <a:blip r:embed="rId3" cstate="print"/>
          <a:srcRect b="12613"/>
          <a:stretch>
            <a:fillRect/>
          </a:stretch>
        </p:blipFill>
        <p:spPr>
          <a:xfrm>
            <a:off x="5181600" y="2895600"/>
            <a:ext cx="2819400" cy="1924050"/>
          </a:xfrm>
          <a:prstGeom prst="rect">
            <a:avLst/>
          </a:prstGeom>
        </p:spPr>
      </p:pic>
      <p:sp>
        <p:nvSpPr>
          <p:cNvPr id="7" name="TextBox 6"/>
          <p:cNvSpPr txBox="1"/>
          <p:nvPr/>
        </p:nvSpPr>
        <p:spPr>
          <a:xfrm>
            <a:off x="4114800" y="3124200"/>
            <a:ext cx="762000" cy="1200329"/>
          </a:xfrm>
          <a:prstGeom prst="rect">
            <a:avLst/>
          </a:prstGeom>
          <a:noFill/>
        </p:spPr>
        <p:txBody>
          <a:bodyPr wrap="square" rtlCol="0">
            <a:spAutoFit/>
          </a:bodyPr>
          <a:lstStyle/>
          <a:p>
            <a:r>
              <a:rPr lang="en-US" sz="7200" dirty="0" smtClean="0"/>
              <a:t>?</a:t>
            </a:r>
            <a:endParaRPr lang="en-US" sz="7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Rectangle 1"/>
          <p:cNvSpPr/>
          <p:nvPr/>
        </p:nvSpPr>
        <p:spPr>
          <a:xfrm>
            <a:off x="1828800" y="304800"/>
            <a:ext cx="534107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is it Made?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50" name="Rectangle 2"/>
          <p:cNvSpPr>
            <a:spLocks noChangeArrowheads="1"/>
          </p:cNvSpPr>
          <p:nvPr/>
        </p:nvSpPr>
        <p:spPr bwMode="auto">
          <a:xfrm>
            <a:off x="228600" y="1981200"/>
            <a:ext cx="86106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Sucrose is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tritylated</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with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trityl</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chloride in the presence of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dimethylformamide</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and 4-methylmorpholine, and the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tritylated</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sucrose is then acetylated with acetic anhydride.</a:t>
            </a:r>
          </a:p>
          <a:p>
            <a:pPr marL="0" marR="0" lvl="0" indent="0"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 resulting sucrose molecule TRISPA (6, 1’, 6’-tri-O-trityl-penta-O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acetylsucrose</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is chlorinated with hydrogen chlorine in the presence of toluene.</a:t>
            </a:r>
          </a:p>
          <a:p>
            <a:pPr marL="0" marR="0" lvl="0" indent="0"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 resulting 4-PAS (sucrose 2, 3, 4, 3’, 4’-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pentaacetate</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is heated in the presence of methyl isobutyl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ketone</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and acetic acid.</a:t>
            </a:r>
          </a:p>
          <a:p>
            <a:pPr marL="0" marR="0" lvl="0" indent="0"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 resulting 6-PAS (sucrose 2, 3, 6, 3’, 4’-pentaacetate) is chlorinated with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thionyl</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chloride in the presence of toluene and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benzyltriethylamonium</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chloride.</a:t>
            </a:r>
          </a:p>
          <a:p>
            <a:pPr marL="0" marR="0" lvl="0" indent="0"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The resulting TOSPA (sucralose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pentaacetate</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is treated with methanol in the presence of sodium </a:t>
            </a:r>
            <a:r>
              <a:rPr kumimoji="0" lang="en-US" sz="1600" b="0" i="0" u="none" strike="noStrike" cap="none" normalizeH="0" baseline="0" dirty="0" err="1" smtClean="0">
                <a:ln>
                  <a:noFill/>
                </a:ln>
                <a:solidFill>
                  <a:schemeClr val="tx2">
                    <a:lumMod val="60000"/>
                    <a:lumOff val="40000"/>
                  </a:schemeClr>
                </a:solidFill>
                <a:effectLst/>
                <a:latin typeface="Arial" pitchFamily="34" charset="0"/>
                <a:ea typeface="Calibri" pitchFamily="34" charset="0"/>
                <a:cs typeface="Arial" pitchFamily="34" charset="0"/>
              </a:rPr>
              <a:t>methoxide</a:t>
            </a:r>
            <a:r>
              <a:rPr kumimoji="0" lang="en-US" sz="16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to produce sucralose.</a:t>
            </a: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6" name="TextBox 5"/>
          <p:cNvSpPr txBox="1"/>
          <p:nvPr/>
        </p:nvSpPr>
        <p:spPr>
          <a:xfrm>
            <a:off x="381000" y="1295400"/>
            <a:ext cx="8229600" cy="1200329"/>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Producing the compound sucralose requires five steps (a patented process by Tate &amp; Lyle): </a:t>
            </a:r>
          </a:p>
          <a:p>
            <a:endParaRPr lang="en-US" dirty="0" smtClean="0">
              <a:solidFill>
                <a:schemeClr val="tx2">
                  <a:lumMod val="60000"/>
                  <a:lumOff val="40000"/>
                </a:schemeClr>
              </a:solidFill>
              <a:latin typeface="Arial" pitchFamily="34" charset="0"/>
              <a:cs typeface="Arial" pitchFamily="34" charset="0"/>
            </a:endParaRPr>
          </a:p>
          <a:p>
            <a:r>
              <a:rPr lang="en-US" dirty="0" smtClean="0">
                <a:solidFill>
                  <a:schemeClr val="tx2">
                    <a:lumMod val="60000"/>
                    <a:lumOff val="40000"/>
                  </a:schemeClr>
                </a:solidFill>
                <a:latin typeface="Arial" pitchFamily="34" charset="0"/>
                <a:cs typeface="Arial" pitchFamily="34" charset="0"/>
              </a:rPr>
              <a:t>	Splenda International Patent A23L001: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1676400" y="381000"/>
            <a:ext cx="597862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Friendly Chlorine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685800" y="1828800"/>
            <a:ext cx="5181600" cy="369332"/>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McNeil Nutritionals statements on chlorine : </a:t>
            </a:r>
            <a:endParaRPr lang="en-US" dirty="0">
              <a:solidFill>
                <a:schemeClr val="tx2">
                  <a:lumMod val="60000"/>
                  <a:lumOff val="40000"/>
                </a:schemeClr>
              </a:solidFill>
              <a:latin typeface="Arial" pitchFamily="34" charset="0"/>
              <a:cs typeface="Arial" pitchFamily="34" charset="0"/>
            </a:endParaRPr>
          </a:p>
        </p:txBody>
      </p:sp>
      <p:sp>
        <p:nvSpPr>
          <p:cNvPr id="4" name="Rectangle 3"/>
          <p:cNvSpPr/>
          <p:nvPr/>
        </p:nvSpPr>
        <p:spPr>
          <a:xfrm>
            <a:off x="2133600" y="2286000"/>
            <a:ext cx="5029200" cy="369332"/>
          </a:xfrm>
          <a:prstGeom prst="rect">
            <a:avLst/>
          </a:prstGeom>
        </p:spPr>
        <p:txBody>
          <a:bodyPr wrap="square">
            <a:spAutoFit/>
          </a:bodyPr>
          <a:lstStyle/>
          <a:p>
            <a:r>
              <a:rPr lang="en-US" dirty="0" smtClean="0"/>
              <a:t>http://www.splenda.com/faq/no-calorie-sweetener</a:t>
            </a:r>
            <a:endParaRPr lang="en-US" dirty="0"/>
          </a:p>
        </p:txBody>
      </p:sp>
      <p:sp>
        <p:nvSpPr>
          <p:cNvPr id="5" name="TextBox 4"/>
          <p:cNvSpPr txBox="1"/>
          <p:nvPr/>
        </p:nvSpPr>
        <p:spPr>
          <a:xfrm>
            <a:off x="457200" y="3124200"/>
            <a:ext cx="6324600" cy="1200329"/>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Chlorine exists in nature as an ion in either a salt or an acid</a:t>
            </a:r>
          </a:p>
          <a:p>
            <a:r>
              <a:rPr lang="en-US" dirty="0" smtClean="0">
                <a:solidFill>
                  <a:schemeClr val="tx2">
                    <a:lumMod val="60000"/>
                    <a:lumOff val="40000"/>
                  </a:schemeClr>
                </a:solidFill>
                <a:latin typeface="Arial" pitchFamily="34" charset="0"/>
                <a:cs typeface="Arial" pitchFamily="34" charset="0"/>
              </a:rPr>
              <a:t>	</a:t>
            </a:r>
            <a:r>
              <a:rPr lang="en-US" dirty="0" err="1" smtClean="0">
                <a:solidFill>
                  <a:schemeClr val="tx2">
                    <a:lumMod val="60000"/>
                    <a:lumOff val="40000"/>
                  </a:schemeClr>
                </a:solidFill>
                <a:latin typeface="Arial" pitchFamily="34" charset="0"/>
                <a:cs typeface="Arial" pitchFamily="34" charset="0"/>
              </a:rPr>
              <a:t>KCl</a:t>
            </a:r>
            <a:r>
              <a:rPr lang="en-US" dirty="0" smtClean="0">
                <a:solidFill>
                  <a:schemeClr val="tx2">
                    <a:lumMod val="60000"/>
                    <a:lumOff val="40000"/>
                  </a:schemeClr>
                </a:solidFill>
                <a:latin typeface="Arial" pitchFamily="34" charset="0"/>
                <a:cs typeface="Arial" pitchFamily="34" charset="0"/>
              </a:rPr>
              <a:t> 	 </a:t>
            </a:r>
            <a:r>
              <a:rPr lang="en-US" dirty="0" err="1" smtClean="0">
                <a:solidFill>
                  <a:schemeClr val="tx2">
                    <a:lumMod val="60000"/>
                    <a:lumOff val="40000"/>
                  </a:schemeClr>
                </a:solidFill>
                <a:latin typeface="Arial" pitchFamily="34" charset="0"/>
                <a:cs typeface="Arial" pitchFamily="34" charset="0"/>
              </a:rPr>
              <a:t>NaCl</a:t>
            </a:r>
            <a:r>
              <a:rPr lang="en-US" dirty="0" smtClean="0">
                <a:solidFill>
                  <a:schemeClr val="tx2">
                    <a:lumMod val="60000"/>
                    <a:lumOff val="40000"/>
                  </a:schemeClr>
                </a:solidFill>
                <a:latin typeface="Arial" pitchFamily="34" charset="0"/>
                <a:cs typeface="Arial" pitchFamily="34" charset="0"/>
              </a:rPr>
              <a:t>	 </a:t>
            </a:r>
            <a:r>
              <a:rPr lang="en-US" dirty="0" err="1" smtClean="0">
                <a:solidFill>
                  <a:schemeClr val="tx2">
                    <a:lumMod val="60000"/>
                    <a:lumOff val="40000"/>
                  </a:schemeClr>
                </a:solidFill>
                <a:latin typeface="Arial" pitchFamily="34" charset="0"/>
                <a:cs typeface="Arial" pitchFamily="34" charset="0"/>
              </a:rPr>
              <a:t>HCl</a:t>
            </a:r>
            <a:endParaRPr lang="en-US" dirty="0" smtClean="0">
              <a:solidFill>
                <a:schemeClr val="tx2">
                  <a:lumMod val="60000"/>
                  <a:lumOff val="40000"/>
                </a:schemeClr>
              </a:solidFill>
              <a:latin typeface="Arial" pitchFamily="34" charset="0"/>
              <a:cs typeface="Arial" pitchFamily="34" charset="0"/>
            </a:endParaRPr>
          </a:p>
          <a:p>
            <a:endParaRPr lang="en-US" dirty="0" smtClean="0">
              <a:solidFill>
                <a:schemeClr val="tx2">
                  <a:lumMod val="60000"/>
                  <a:lumOff val="40000"/>
                </a:schemeClr>
              </a:solidFill>
              <a:latin typeface="Arial" pitchFamily="34" charset="0"/>
              <a:cs typeface="Arial" pitchFamily="34" charset="0"/>
            </a:endParaRPr>
          </a:p>
          <a:p>
            <a:r>
              <a:rPr lang="en-US" dirty="0" smtClean="0">
                <a:solidFill>
                  <a:schemeClr val="tx2">
                    <a:lumMod val="60000"/>
                    <a:lumOff val="40000"/>
                  </a:schemeClr>
                </a:solidFill>
                <a:latin typeface="Arial" pitchFamily="34" charset="0"/>
                <a:cs typeface="Arial" pitchFamily="34" charset="0"/>
              </a:rPr>
              <a:t>The atoms/ions to which </a:t>
            </a:r>
            <a:r>
              <a:rPr lang="en-US" dirty="0" err="1" smtClean="0">
                <a:solidFill>
                  <a:schemeClr val="tx2">
                    <a:lumMod val="60000"/>
                    <a:lumOff val="40000"/>
                  </a:schemeClr>
                </a:solidFill>
                <a:latin typeface="Arial" pitchFamily="34" charset="0"/>
                <a:cs typeface="Arial" pitchFamily="34" charset="0"/>
              </a:rPr>
              <a:t>Cl</a:t>
            </a:r>
            <a:r>
              <a:rPr lang="en-US" dirty="0" smtClean="0">
                <a:solidFill>
                  <a:schemeClr val="tx2">
                    <a:lumMod val="60000"/>
                    <a:lumOff val="40000"/>
                  </a:schemeClr>
                </a:solidFill>
                <a:latin typeface="Arial" pitchFamily="34" charset="0"/>
                <a:cs typeface="Arial" pitchFamily="34" charset="0"/>
              </a:rPr>
              <a:t> is connected is what matters!</a:t>
            </a:r>
          </a:p>
        </p:txBody>
      </p:sp>
      <p:pic>
        <p:nvPicPr>
          <p:cNvPr id="2051" name="Picture 3"/>
          <p:cNvPicPr>
            <a:picLocks noChangeAspect="1" noChangeArrowheads="1"/>
          </p:cNvPicPr>
          <p:nvPr/>
        </p:nvPicPr>
        <p:blipFill>
          <a:blip r:embed="rId2" cstate="print"/>
          <a:srcRect/>
          <a:stretch>
            <a:fillRect/>
          </a:stretch>
        </p:blipFill>
        <p:spPr bwMode="auto">
          <a:xfrm>
            <a:off x="228600" y="5181600"/>
            <a:ext cx="1219200" cy="15240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3276600" y="5562600"/>
            <a:ext cx="1600200" cy="1060133"/>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600200" y="5562600"/>
            <a:ext cx="1524000" cy="1133475"/>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5029200" y="5486400"/>
            <a:ext cx="1767721" cy="1176338"/>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6934200" y="5029200"/>
            <a:ext cx="1920240" cy="1600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1379570" y="533400"/>
            <a:ext cx="636392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Splenda Structure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Picture 2" descr="sucralose.png"/>
          <p:cNvPicPr/>
          <p:nvPr/>
        </p:nvPicPr>
        <p:blipFill>
          <a:blip r:embed="rId2" cstate="print"/>
          <a:srcRect b="12613"/>
          <a:stretch>
            <a:fillRect/>
          </a:stretch>
        </p:blipFill>
        <p:spPr>
          <a:xfrm>
            <a:off x="533400" y="1447800"/>
            <a:ext cx="2819400" cy="1924050"/>
          </a:xfrm>
          <a:prstGeom prst="rect">
            <a:avLst/>
          </a:prstGeom>
        </p:spPr>
      </p:pic>
      <p:pic>
        <p:nvPicPr>
          <p:cNvPr id="4" name="Picture 3"/>
          <p:cNvPicPr/>
          <p:nvPr/>
        </p:nvPicPr>
        <p:blipFill>
          <a:blip r:embed="rId3" cstate="print"/>
          <a:srcRect/>
          <a:stretch>
            <a:fillRect/>
          </a:stretch>
        </p:blipFill>
        <p:spPr bwMode="auto">
          <a:xfrm>
            <a:off x="3733800" y="1600200"/>
            <a:ext cx="2647950" cy="1619250"/>
          </a:xfrm>
          <a:prstGeom prst="rect">
            <a:avLst/>
          </a:prstGeom>
          <a:noFill/>
          <a:ln w="9525">
            <a:noFill/>
            <a:miter lim="800000"/>
            <a:headEnd/>
            <a:tailEnd/>
          </a:ln>
        </p:spPr>
      </p:pic>
      <p:sp>
        <p:nvSpPr>
          <p:cNvPr id="5" name="TextBox 4"/>
          <p:cNvSpPr txBox="1"/>
          <p:nvPr/>
        </p:nvSpPr>
        <p:spPr>
          <a:xfrm>
            <a:off x="1219200" y="3505200"/>
            <a:ext cx="1143000" cy="381000"/>
          </a:xfrm>
          <a:prstGeom prst="rect">
            <a:avLst/>
          </a:prstGeom>
          <a:noFill/>
        </p:spPr>
        <p:txBody>
          <a:bodyPr wrap="square" rtlCol="0">
            <a:spAutoFit/>
          </a:bodyPr>
          <a:lstStyle/>
          <a:p>
            <a:r>
              <a:rPr lang="en-US" dirty="0" smtClean="0"/>
              <a:t>S</a:t>
            </a:r>
            <a:r>
              <a:rPr lang="en-US" dirty="0" smtClean="0"/>
              <a:t>ucralose</a:t>
            </a:r>
            <a:endParaRPr lang="en-US" dirty="0"/>
          </a:p>
        </p:txBody>
      </p:sp>
      <p:sp>
        <p:nvSpPr>
          <p:cNvPr id="6" name="TextBox 5"/>
          <p:cNvSpPr txBox="1"/>
          <p:nvPr/>
        </p:nvSpPr>
        <p:spPr>
          <a:xfrm>
            <a:off x="4724400" y="3352800"/>
            <a:ext cx="609600" cy="381000"/>
          </a:xfrm>
          <a:prstGeom prst="rect">
            <a:avLst/>
          </a:prstGeom>
          <a:noFill/>
        </p:spPr>
        <p:txBody>
          <a:bodyPr wrap="square" rtlCol="0">
            <a:spAutoFit/>
          </a:bodyPr>
          <a:lstStyle/>
          <a:p>
            <a:r>
              <a:rPr lang="en-US" dirty="0" smtClean="0"/>
              <a:t>DDT</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457200" y="4648200"/>
            <a:ext cx="3264144" cy="771525"/>
          </a:xfrm>
          <a:prstGeom prst="rect">
            <a:avLst/>
          </a:prstGeom>
          <a:noFill/>
          <a:ln w="9525">
            <a:noFill/>
            <a:miter lim="800000"/>
            <a:headEnd/>
            <a:tailEnd/>
          </a:ln>
        </p:spPr>
      </p:pic>
      <p:sp>
        <p:nvSpPr>
          <p:cNvPr id="8" name="TextBox 7"/>
          <p:cNvSpPr txBox="1"/>
          <p:nvPr/>
        </p:nvSpPr>
        <p:spPr>
          <a:xfrm>
            <a:off x="1371600" y="5562600"/>
            <a:ext cx="1371600" cy="381000"/>
          </a:xfrm>
          <a:prstGeom prst="rect">
            <a:avLst/>
          </a:prstGeom>
          <a:noFill/>
        </p:spPr>
        <p:txBody>
          <a:bodyPr wrap="square" rtlCol="0">
            <a:spAutoFit/>
          </a:bodyPr>
          <a:lstStyle/>
          <a:p>
            <a:r>
              <a:rPr lang="en-US" dirty="0" smtClean="0"/>
              <a:t>Mustard Gas</a:t>
            </a:r>
            <a:endParaRPr lang="en-US" dirty="0"/>
          </a:p>
        </p:txBody>
      </p:sp>
      <p:pic>
        <p:nvPicPr>
          <p:cNvPr id="1027" name="Picture 3"/>
          <p:cNvPicPr>
            <a:picLocks noChangeAspect="1" noChangeArrowheads="1"/>
          </p:cNvPicPr>
          <p:nvPr/>
        </p:nvPicPr>
        <p:blipFill>
          <a:blip r:embed="rId5" cstate="print"/>
          <a:srcRect/>
          <a:stretch>
            <a:fillRect/>
          </a:stretch>
        </p:blipFill>
        <p:spPr bwMode="auto">
          <a:xfrm>
            <a:off x="6705600" y="1676400"/>
            <a:ext cx="1495425" cy="1524000"/>
          </a:xfrm>
          <a:prstGeom prst="rect">
            <a:avLst/>
          </a:prstGeom>
          <a:noFill/>
          <a:ln w="9525">
            <a:noFill/>
            <a:miter lim="800000"/>
            <a:headEnd/>
            <a:tailEnd/>
          </a:ln>
        </p:spPr>
      </p:pic>
      <p:sp>
        <p:nvSpPr>
          <p:cNvPr id="10" name="TextBox 9"/>
          <p:cNvSpPr txBox="1"/>
          <p:nvPr/>
        </p:nvSpPr>
        <p:spPr>
          <a:xfrm>
            <a:off x="6781800" y="3276600"/>
            <a:ext cx="1295400" cy="381000"/>
          </a:xfrm>
          <a:prstGeom prst="rect">
            <a:avLst/>
          </a:prstGeom>
          <a:noFill/>
        </p:spPr>
        <p:txBody>
          <a:bodyPr wrap="square" rtlCol="0">
            <a:spAutoFit/>
          </a:bodyPr>
          <a:lstStyle/>
          <a:p>
            <a:r>
              <a:rPr lang="en-US" dirty="0" smtClean="0"/>
              <a:t>Chloroform</a:t>
            </a: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4038600" y="3733800"/>
            <a:ext cx="2009775" cy="226695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5715000" y="4800600"/>
            <a:ext cx="2428875" cy="188595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6705600" y="3733800"/>
            <a:ext cx="21431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1905000"/>
            <a:ext cx="6934200" cy="646331"/>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The complaints and side effects attributed to Splenda by consumers are EXACT symptoms of pesticide poisoning!</a:t>
            </a:r>
            <a:endParaRPr lang="en-US" dirty="0">
              <a:solidFill>
                <a:schemeClr val="tx2">
                  <a:lumMod val="60000"/>
                  <a:lumOff val="40000"/>
                </a:schemeClr>
              </a:solidFill>
              <a:latin typeface="Arial" pitchFamily="34" charset="0"/>
              <a:cs typeface="Arial" pitchFamily="34" charset="0"/>
            </a:endParaRPr>
          </a:p>
        </p:txBody>
      </p:sp>
      <p:sp>
        <p:nvSpPr>
          <p:cNvPr id="3" name="Rectangle 2"/>
          <p:cNvSpPr/>
          <p:nvPr/>
        </p:nvSpPr>
        <p:spPr>
          <a:xfrm>
            <a:off x="0" y="457200"/>
            <a:ext cx="8987363"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Coul</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 your sweetener be killing you?</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cstate="print"/>
          <a:srcRect/>
          <a:stretch>
            <a:fillRect/>
          </a:stretch>
        </p:blipFill>
        <p:spPr bwMode="auto">
          <a:xfrm>
            <a:off x="457200" y="2743200"/>
            <a:ext cx="4038600" cy="387987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105400" y="2895600"/>
            <a:ext cx="3191970" cy="34004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3000">
              <a:srgbClr val="F9FC88"/>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Rectangle 1"/>
          <p:cNvSpPr/>
          <p:nvPr/>
        </p:nvSpPr>
        <p:spPr>
          <a:xfrm>
            <a:off x="304800" y="304800"/>
            <a:ext cx="8614346"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 why is </a:t>
            </a:r>
            <a:r>
              <a:rPr lang="en-US" sz="4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splenda</a:t>
            </a:r>
            <a:r>
              <a:rPr 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approved?</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Picture 2" descr="Untitled-1.jpg"/>
          <p:cNvPicPr/>
          <p:nvPr/>
        </p:nvPicPr>
        <p:blipFill>
          <a:blip r:embed="rId2" cstate="print"/>
          <a:stretch>
            <a:fillRect/>
          </a:stretch>
        </p:blipFill>
        <p:spPr>
          <a:xfrm>
            <a:off x="5715000" y="1066800"/>
            <a:ext cx="3192391" cy="5557838"/>
          </a:xfrm>
          <a:prstGeom prst="rect">
            <a:avLst/>
          </a:prstGeom>
        </p:spPr>
      </p:pic>
      <p:sp>
        <p:nvSpPr>
          <p:cNvPr id="4" name="TextBox 3"/>
          <p:cNvSpPr txBox="1"/>
          <p:nvPr/>
        </p:nvSpPr>
        <p:spPr>
          <a:xfrm>
            <a:off x="2667000" y="5181600"/>
            <a:ext cx="3048000" cy="1477328"/>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McNeil Nutritionals states that sucralose is not recognized by the body as a carbohydrate so it does not metabolize the molecule </a:t>
            </a:r>
            <a:endParaRPr lang="en-US" dirty="0">
              <a:solidFill>
                <a:schemeClr val="tx2">
                  <a:lumMod val="60000"/>
                  <a:lumOff val="40000"/>
                </a:schemeClr>
              </a:solidFill>
              <a:latin typeface="Arial" pitchFamily="34" charset="0"/>
              <a:cs typeface="Arial" pitchFamily="34" charset="0"/>
            </a:endParaRPr>
          </a:p>
        </p:txBody>
      </p:sp>
      <p:pic>
        <p:nvPicPr>
          <p:cNvPr id="5" name="Picture 4"/>
          <p:cNvPicPr/>
          <p:nvPr/>
        </p:nvPicPr>
        <p:blipFill>
          <a:blip r:embed="rId3" cstate="print"/>
          <a:srcRect/>
          <a:stretch>
            <a:fillRect/>
          </a:stretch>
        </p:blipFill>
        <p:spPr bwMode="auto">
          <a:xfrm>
            <a:off x="4038600" y="1676400"/>
            <a:ext cx="1390650" cy="1218209"/>
          </a:xfrm>
          <a:prstGeom prst="rect">
            <a:avLst/>
          </a:prstGeom>
          <a:noFill/>
          <a:ln w="9525">
            <a:noFill/>
            <a:miter lim="800000"/>
            <a:headEnd/>
            <a:tailEnd/>
          </a:ln>
        </p:spPr>
      </p:pic>
      <p:sp>
        <p:nvSpPr>
          <p:cNvPr id="6" name="TextBox 5"/>
          <p:cNvSpPr txBox="1"/>
          <p:nvPr/>
        </p:nvSpPr>
        <p:spPr>
          <a:xfrm>
            <a:off x="3962400" y="2971800"/>
            <a:ext cx="1066800" cy="369332"/>
          </a:xfrm>
          <a:prstGeom prst="rect">
            <a:avLst/>
          </a:prstGeom>
          <a:noFill/>
        </p:spPr>
        <p:txBody>
          <a:bodyPr wrap="square" rtlCol="0">
            <a:spAutoFit/>
          </a:bodyPr>
          <a:lstStyle/>
          <a:p>
            <a:r>
              <a:rPr lang="en-US" dirty="0" smtClean="0"/>
              <a:t>Glucose</a:t>
            </a:r>
            <a:endParaRPr lang="en-US" dirty="0"/>
          </a:p>
        </p:txBody>
      </p:sp>
      <p:pic>
        <p:nvPicPr>
          <p:cNvPr id="7" name="Picture 6" descr="Untitled-2.jpg"/>
          <p:cNvPicPr/>
          <p:nvPr/>
        </p:nvPicPr>
        <p:blipFill>
          <a:blip r:embed="rId4" cstate="print"/>
          <a:stretch>
            <a:fillRect/>
          </a:stretch>
        </p:blipFill>
        <p:spPr>
          <a:xfrm>
            <a:off x="304800" y="2286000"/>
            <a:ext cx="2362200" cy="4343400"/>
          </a:xfrm>
          <a:prstGeom prst="rect">
            <a:avLst/>
          </a:prstGeom>
        </p:spPr>
      </p:pic>
      <p:sp>
        <p:nvSpPr>
          <p:cNvPr id="8" name="TextBox 7"/>
          <p:cNvSpPr txBox="1"/>
          <p:nvPr/>
        </p:nvSpPr>
        <p:spPr>
          <a:xfrm>
            <a:off x="609600" y="990600"/>
            <a:ext cx="5181600" cy="1477328"/>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Of the 4 macromolecules of the body, 3 of them are directly funneled into metabolic pathway: </a:t>
            </a:r>
          </a:p>
          <a:p>
            <a:pPr algn="ctr"/>
            <a:r>
              <a:rPr lang="en-US" dirty="0" smtClean="0">
                <a:solidFill>
                  <a:schemeClr val="tx2">
                    <a:lumMod val="60000"/>
                    <a:lumOff val="40000"/>
                  </a:schemeClr>
                </a:solidFill>
                <a:latin typeface="Arial" pitchFamily="34" charset="0"/>
                <a:cs typeface="Arial" pitchFamily="34" charset="0"/>
              </a:rPr>
              <a:t>Lipids</a:t>
            </a:r>
          </a:p>
          <a:p>
            <a:pPr algn="ctr"/>
            <a:r>
              <a:rPr lang="en-US" dirty="0" smtClean="0">
                <a:solidFill>
                  <a:schemeClr val="tx2">
                    <a:lumMod val="60000"/>
                    <a:lumOff val="40000"/>
                  </a:schemeClr>
                </a:solidFill>
                <a:latin typeface="Arial" pitchFamily="34" charset="0"/>
                <a:cs typeface="Arial" pitchFamily="34" charset="0"/>
              </a:rPr>
              <a:t>Carbohydrates</a:t>
            </a:r>
          </a:p>
          <a:p>
            <a:pPr algn="ctr"/>
            <a:r>
              <a:rPr lang="en-US" dirty="0" smtClean="0">
                <a:solidFill>
                  <a:schemeClr val="tx2">
                    <a:lumMod val="60000"/>
                    <a:lumOff val="40000"/>
                  </a:schemeClr>
                </a:solidFill>
                <a:latin typeface="Arial" pitchFamily="34" charset="0"/>
                <a:cs typeface="Arial" pitchFamily="34" charset="0"/>
              </a:rPr>
              <a:t>Proteins</a:t>
            </a:r>
            <a:endParaRPr lang="en-US" dirty="0">
              <a:solidFill>
                <a:schemeClr val="tx2">
                  <a:lumMod val="60000"/>
                  <a:lumOff val="40000"/>
                </a:schemeClr>
              </a:solidFill>
              <a:latin typeface="Arial" pitchFamily="34" charset="0"/>
              <a:cs typeface="Arial" pitchFamily="34" charset="0"/>
            </a:endParaRPr>
          </a:p>
        </p:txBody>
      </p:sp>
      <p:cxnSp>
        <p:nvCxnSpPr>
          <p:cNvPr id="10" name="Straight Arrow Connector 9"/>
          <p:cNvCxnSpPr/>
          <p:nvPr/>
        </p:nvCxnSpPr>
        <p:spPr>
          <a:xfrm rot="10800000" flipV="1">
            <a:off x="1447800" y="1676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53000" y="2971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descr="sucrose2.png"/>
          <p:cNvPicPr/>
          <p:nvPr/>
        </p:nvPicPr>
        <p:blipFill>
          <a:blip r:embed="rId5" cstate="print"/>
          <a:srcRect r="7273" b="10268"/>
          <a:stretch>
            <a:fillRect/>
          </a:stretch>
        </p:blipFill>
        <p:spPr>
          <a:xfrm>
            <a:off x="2819400" y="3352800"/>
            <a:ext cx="2514600" cy="1400175"/>
          </a:xfrm>
          <a:prstGeom prst="rect">
            <a:avLst/>
          </a:prstGeom>
        </p:spPr>
      </p:pic>
      <p:sp>
        <p:nvSpPr>
          <p:cNvPr id="17" name="TextBox 16"/>
          <p:cNvSpPr txBox="1"/>
          <p:nvPr/>
        </p:nvSpPr>
        <p:spPr>
          <a:xfrm>
            <a:off x="3581400" y="4800600"/>
            <a:ext cx="914400" cy="381000"/>
          </a:xfrm>
          <a:prstGeom prst="rect">
            <a:avLst/>
          </a:prstGeom>
          <a:noFill/>
        </p:spPr>
        <p:txBody>
          <a:bodyPr wrap="square" rtlCol="0">
            <a:spAutoFit/>
          </a:bodyPr>
          <a:lstStyle/>
          <a:p>
            <a:r>
              <a:rPr lang="en-US" dirty="0" smtClean="0"/>
              <a:t>Sucrose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628</TotalTime>
  <Words>2337</Words>
  <Application>Microsoft Office PowerPoint</Application>
  <PresentationFormat>On-screen Show (4:3)</PresentationFormat>
  <Paragraphs>167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dc:creator>
  <cp:lastModifiedBy>Katy</cp:lastModifiedBy>
  <cp:revision>36</cp:revision>
  <dcterms:created xsi:type="dcterms:W3CDTF">2011-04-11T15:13:18Z</dcterms:created>
  <dcterms:modified xsi:type="dcterms:W3CDTF">2011-04-12T16:28:27Z</dcterms:modified>
</cp:coreProperties>
</file>